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374" r:id="rId4"/>
    <p:sldId id="258" r:id="rId5"/>
    <p:sldId id="353" r:id="rId6"/>
    <p:sldId id="259" r:id="rId7"/>
    <p:sldId id="260" r:id="rId8"/>
    <p:sldId id="375" r:id="rId9"/>
    <p:sldId id="376" r:id="rId10"/>
    <p:sldId id="361" r:id="rId11"/>
    <p:sldId id="369" r:id="rId12"/>
    <p:sldId id="365" r:id="rId13"/>
    <p:sldId id="332" r:id="rId14"/>
    <p:sldId id="378" r:id="rId15"/>
    <p:sldId id="316" r:id="rId16"/>
    <p:sldId id="377" r:id="rId17"/>
    <p:sldId id="310" r:id="rId18"/>
    <p:sldId id="352" r:id="rId19"/>
    <p:sldId id="347" r:id="rId20"/>
    <p:sldId id="358" r:id="rId21"/>
    <p:sldId id="363" r:id="rId22"/>
    <p:sldId id="364" r:id="rId23"/>
  </p:sldIdLst>
  <p:sldSz cx="9144000" cy="6858000" type="screen4x3"/>
  <p:notesSz cx="6805613" cy="99393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fan Alt" initials="SAl" lastIdx="2" clrIdx="0"/>
  <p:cmAuthor id="1" name="ufu" initials="u" lastIdx="1" clrIdx="1"/>
  <p:cmAuthor id="2" name="Julia Neles" initials="JN" lastIdx="75" clrIdx="2"/>
  <p:cmAuthor id="3" name="Meike Rathgeber" initials="meirat" lastIdx="2" clrIdx="3"/>
  <p:cmAuthor id="4" name="steffen" initials="s" lastIdx="1" clrIdx="4"/>
  <p:cmAuthor id="5" name="Beate Kallenbach-Herbert" initials="bka" lastIdx="5"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1" autoAdjust="0"/>
    <p:restoredTop sz="70350" autoAdjust="0"/>
  </p:normalViewPr>
  <p:slideViewPr>
    <p:cSldViewPr>
      <p:cViewPr>
        <p:scale>
          <a:sx n="80" d="100"/>
          <a:sy n="80" d="100"/>
        </p:scale>
        <p:origin x="-2514" y="-192"/>
      </p:cViewPr>
      <p:guideLst>
        <p:guide orient="horz" pos="2160"/>
        <p:guide pos="2880"/>
      </p:guideLst>
    </p:cSldViewPr>
  </p:slideViewPr>
  <p:outlineViewPr>
    <p:cViewPr>
      <p:scale>
        <a:sx n="33" d="100"/>
        <a:sy n="33" d="100"/>
      </p:scale>
      <p:origin x="0" y="5861"/>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6"/>
            <a:ext cx="2949303" cy="496427"/>
          </a:xfrm>
          <a:prstGeom prst="rect">
            <a:avLst/>
          </a:prstGeom>
        </p:spPr>
        <p:txBody>
          <a:bodyPr vert="horz" lIns="88290" tIns="44145" rIns="88290" bIns="44145" rtlCol="0"/>
          <a:lstStyle>
            <a:lvl1pPr algn="l">
              <a:defRPr sz="1200"/>
            </a:lvl1pPr>
          </a:lstStyle>
          <a:p>
            <a:endParaRPr lang="de-DE"/>
          </a:p>
        </p:txBody>
      </p:sp>
      <p:sp>
        <p:nvSpPr>
          <p:cNvPr id="3" name="Datumsplatzhalter 2"/>
          <p:cNvSpPr>
            <a:spLocks noGrp="1"/>
          </p:cNvSpPr>
          <p:nvPr>
            <p:ph type="dt" sz="quarter" idx="1"/>
          </p:nvPr>
        </p:nvSpPr>
        <p:spPr>
          <a:xfrm>
            <a:off x="3854792" y="6"/>
            <a:ext cx="2949303" cy="496427"/>
          </a:xfrm>
          <a:prstGeom prst="rect">
            <a:avLst/>
          </a:prstGeom>
        </p:spPr>
        <p:txBody>
          <a:bodyPr vert="horz" lIns="88290" tIns="44145" rIns="88290" bIns="44145" rtlCol="0"/>
          <a:lstStyle>
            <a:lvl1pPr algn="r">
              <a:defRPr sz="1200"/>
            </a:lvl1pPr>
          </a:lstStyle>
          <a:p>
            <a:fld id="{D229BCAE-5397-4909-8ACA-B254E21836EF}" type="datetimeFigureOut">
              <a:rPr lang="de-DE" smtClean="0"/>
              <a:t>23.08.2017</a:t>
            </a:fld>
            <a:endParaRPr lang="de-DE"/>
          </a:p>
        </p:txBody>
      </p:sp>
      <p:sp>
        <p:nvSpPr>
          <p:cNvPr id="4" name="Fußzeilenplatzhalter 3"/>
          <p:cNvSpPr>
            <a:spLocks noGrp="1"/>
          </p:cNvSpPr>
          <p:nvPr>
            <p:ph type="ftr" sz="quarter" idx="2"/>
          </p:nvPr>
        </p:nvSpPr>
        <p:spPr>
          <a:xfrm>
            <a:off x="1" y="9441374"/>
            <a:ext cx="2949303" cy="496427"/>
          </a:xfrm>
          <a:prstGeom prst="rect">
            <a:avLst/>
          </a:prstGeom>
        </p:spPr>
        <p:txBody>
          <a:bodyPr vert="horz" lIns="88290" tIns="44145" rIns="88290" bIns="44145" rtlCol="0" anchor="b"/>
          <a:lstStyle>
            <a:lvl1pPr algn="l">
              <a:defRPr sz="1200"/>
            </a:lvl1pPr>
          </a:lstStyle>
          <a:p>
            <a:endParaRPr lang="de-DE"/>
          </a:p>
        </p:txBody>
      </p:sp>
      <p:sp>
        <p:nvSpPr>
          <p:cNvPr id="5" name="Foliennummernplatzhalter 4"/>
          <p:cNvSpPr>
            <a:spLocks noGrp="1"/>
          </p:cNvSpPr>
          <p:nvPr>
            <p:ph type="sldNum" sz="quarter" idx="3"/>
          </p:nvPr>
        </p:nvSpPr>
        <p:spPr>
          <a:xfrm>
            <a:off x="3854792" y="9441374"/>
            <a:ext cx="2949303" cy="496427"/>
          </a:xfrm>
          <a:prstGeom prst="rect">
            <a:avLst/>
          </a:prstGeom>
        </p:spPr>
        <p:txBody>
          <a:bodyPr vert="horz" lIns="88290" tIns="44145" rIns="88290" bIns="44145" rtlCol="0" anchor="b"/>
          <a:lstStyle>
            <a:lvl1pPr algn="r">
              <a:defRPr sz="1200"/>
            </a:lvl1pPr>
          </a:lstStyle>
          <a:p>
            <a:fld id="{912BEBB8-4A07-43CD-9016-A5E8AE53321A}" type="slidenum">
              <a:rPr lang="de-DE" smtClean="0"/>
              <a:t>‹Nr.›</a:t>
            </a:fld>
            <a:endParaRPr lang="de-DE"/>
          </a:p>
        </p:txBody>
      </p:sp>
    </p:spTree>
    <p:extLst>
      <p:ext uri="{BB962C8B-B14F-4D97-AF65-F5344CB8AC3E}">
        <p14:creationId xmlns:p14="http://schemas.microsoft.com/office/powerpoint/2010/main" val="2400369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6" y="5"/>
            <a:ext cx="2949099" cy="496967"/>
          </a:xfrm>
          <a:prstGeom prst="rect">
            <a:avLst/>
          </a:prstGeom>
        </p:spPr>
        <p:txBody>
          <a:bodyPr vert="horz" lIns="92775" tIns="46388" rIns="92775" bIns="46388" rtlCol="0"/>
          <a:lstStyle>
            <a:lvl1pPr algn="l">
              <a:defRPr sz="1300"/>
            </a:lvl1pPr>
          </a:lstStyle>
          <a:p>
            <a:endParaRPr lang="de-DE"/>
          </a:p>
        </p:txBody>
      </p:sp>
      <p:sp>
        <p:nvSpPr>
          <p:cNvPr id="3" name="Datumsplatzhalter 2"/>
          <p:cNvSpPr>
            <a:spLocks noGrp="1"/>
          </p:cNvSpPr>
          <p:nvPr>
            <p:ph type="dt" idx="1"/>
          </p:nvPr>
        </p:nvSpPr>
        <p:spPr>
          <a:xfrm>
            <a:off x="3854945" y="5"/>
            <a:ext cx="2949099" cy="496967"/>
          </a:xfrm>
          <a:prstGeom prst="rect">
            <a:avLst/>
          </a:prstGeom>
        </p:spPr>
        <p:txBody>
          <a:bodyPr vert="horz" lIns="92775" tIns="46388" rIns="92775" bIns="46388" rtlCol="0"/>
          <a:lstStyle>
            <a:lvl1pPr algn="r">
              <a:defRPr sz="1300"/>
            </a:lvl1pPr>
          </a:lstStyle>
          <a:p>
            <a:fld id="{650755CB-A40E-443B-A3CB-954A392AA7EA}" type="datetimeFigureOut">
              <a:rPr lang="de-DE" smtClean="0"/>
              <a:t>23.08.2017</a:t>
            </a:fld>
            <a:endParaRPr lang="de-DE"/>
          </a:p>
        </p:txBody>
      </p:sp>
      <p:sp>
        <p:nvSpPr>
          <p:cNvPr id="4" name="Folienbildplatzhalter 3"/>
          <p:cNvSpPr>
            <a:spLocks noGrp="1" noRot="1" noChangeAspect="1"/>
          </p:cNvSpPr>
          <p:nvPr>
            <p:ph type="sldImg" idx="2"/>
          </p:nvPr>
        </p:nvSpPr>
        <p:spPr>
          <a:xfrm>
            <a:off x="919163" y="746125"/>
            <a:ext cx="4967287" cy="3727450"/>
          </a:xfrm>
          <a:prstGeom prst="rect">
            <a:avLst/>
          </a:prstGeom>
          <a:noFill/>
          <a:ln w="12700">
            <a:solidFill>
              <a:prstClr val="black"/>
            </a:solidFill>
          </a:ln>
        </p:spPr>
        <p:txBody>
          <a:bodyPr vert="horz" lIns="92775" tIns="46388" rIns="92775" bIns="46388" rtlCol="0" anchor="ctr"/>
          <a:lstStyle/>
          <a:p>
            <a:endParaRPr lang="de-DE"/>
          </a:p>
        </p:txBody>
      </p:sp>
      <p:sp>
        <p:nvSpPr>
          <p:cNvPr id="5" name="Notizenplatzhalter 4"/>
          <p:cNvSpPr>
            <a:spLocks noGrp="1"/>
          </p:cNvSpPr>
          <p:nvPr>
            <p:ph type="body" sz="quarter" idx="3"/>
          </p:nvPr>
        </p:nvSpPr>
        <p:spPr>
          <a:xfrm>
            <a:off x="680562" y="4721187"/>
            <a:ext cx="5444490" cy="4472702"/>
          </a:xfrm>
          <a:prstGeom prst="rect">
            <a:avLst/>
          </a:prstGeom>
        </p:spPr>
        <p:txBody>
          <a:bodyPr vert="horz" lIns="92775" tIns="46388" rIns="92775" bIns="46388"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6" y="9440651"/>
            <a:ext cx="2949099" cy="496967"/>
          </a:xfrm>
          <a:prstGeom prst="rect">
            <a:avLst/>
          </a:prstGeom>
        </p:spPr>
        <p:txBody>
          <a:bodyPr vert="horz" lIns="92775" tIns="46388" rIns="92775" bIns="46388" rtlCol="0" anchor="b"/>
          <a:lstStyle>
            <a:lvl1pPr algn="l">
              <a:defRPr sz="1300"/>
            </a:lvl1pPr>
          </a:lstStyle>
          <a:p>
            <a:endParaRPr lang="de-DE"/>
          </a:p>
        </p:txBody>
      </p:sp>
      <p:sp>
        <p:nvSpPr>
          <p:cNvPr id="7" name="Foliennummernplatzhalter 6"/>
          <p:cNvSpPr>
            <a:spLocks noGrp="1"/>
          </p:cNvSpPr>
          <p:nvPr>
            <p:ph type="sldNum" sz="quarter" idx="5"/>
          </p:nvPr>
        </p:nvSpPr>
        <p:spPr>
          <a:xfrm>
            <a:off x="3854945" y="9440651"/>
            <a:ext cx="2949099" cy="496967"/>
          </a:xfrm>
          <a:prstGeom prst="rect">
            <a:avLst/>
          </a:prstGeom>
        </p:spPr>
        <p:txBody>
          <a:bodyPr vert="horz" lIns="92775" tIns="46388" rIns="92775" bIns="46388" rtlCol="0" anchor="b"/>
          <a:lstStyle>
            <a:lvl1pPr algn="r">
              <a:defRPr sz="1300"/>
            </a:lvl1pPr>
          </a:lstStyle>
          <a:p>
            <a:fld id="{3ACCE094-BEE7-4D1C-BF42-52A850F1A9B8}" type="slidenum">
              <a:rPr lang="de-DE" smtClean="0"/>
              <a:t>‹Nr.›</a:t>
            </a:fld>
            <a:endParaRPr lang="de-DE"/>
          </a:p>
        </p:txBody>
      </p:sp>
    </p:spTree>
    <p:extLst>
      <p:ext uri="{BB962C8B-B14F-4D97-AF65-F5344CB8AC3E}">
        <p14:creationId xmlns:p14="http://schemas.microsoft.com/office/powerpoint/2010/main" val="1585477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ACCE094-BEE7-4D1C-BF42-52A850F1A9B8}" type="slidenum">
              <a:rPr lang="de-DE" smtClean="0"/>
              <a:t>1</a:t>
            </a:fld>
            <a:endParaRPr lang="de-DE"/>
          </a:p>
        </p:txBody>
      </p:sp>
    </p:spTree>
    <p:extLst>
      <p:ext uri="{BB962C8B-B14F-4D97-AF65-F5344CB8AC3E}">
        <p14:creationId xmlns:p14="http://schemas.microsoft.com/office/powerpoint/2010/main" val="1560277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3310">
              <a:defRPr/>
            </a:pPr>
            <a:r>
              <a:rPr lang="de-DE" sz="1000" b="1" dirty="0"/>
              <a:t>Notizen „Gründe für Endlagerung“: </a:t>
            </a:r>
            <a:endParaRPr lang="de-DE" sz="1000" b="1" dirty="0" smtClean="0"/>
          </a:p>
          <a:p>
            <a:pPr defTabSz="883310">
              <a:defRPr/>
            </a:pPr>
            <a:r>
              <a:rPr lang="de-DE" sz="1000" dirty="0" smtClean="0"/>
              <a:t>Die </a:t>
            </a:r>
            <a:r>
              <a:rPr lang="de-DE" sz="1000" dirty="0"/>
              <a:t>Realisierbarkeit ist unter </a:t>
            </a:r>
            <a:r>
              <a:rPr lang="de-DE" sz="1000" b="1" dirty="0"/>
              <a:t>wissenschaftlichen Gesichtspunkten nachgewiesen</a:t>
            </a:r>
            <a:r>
              <a:rPr lang="de-DE" sz="1000" dirty="0"/>
              <a:t/>
            </a:r>
            <a:br>
              <a:rPr lang="de-DE" sz="1000" dirty="0"/>
            </a:br>
            <a:r>
              <a:rPr lang="de-DE" sz="1000" dirty="0"/>
              <a:t>→ Gesteinseigenschaften sind bestimmbar (Durchflusskoeffizienten, Mineraleigenschaften etc.)</a:t>
            </a:r>
            <a:br>
              <a:rPr lang="de-DE" sz="1000" dirty="0"/>
            </a:br>
            <a:r>
              <a:rPr lang="de-DE" sz="1000" dirty="0"/>
              <a:t>→ Veränderungen einer geologischen Schicht sind prognostizierbar (Aussagen sind möglich zu: Alter bzw. Stabilität einer geologischen Schicht, Erdbebenrisiken oder Vulkanismus)</a:t>
            </a:r>
          </a:p>
          <a:p>
            <a:endParaRPr lang="de-DE" sz="1000" dirty="0" smtClean="0"/>
          </a:p>
          <a:p>
            <a:r>
              <a:rPr lang="de-DE" sz="1000" dirty="0" smtClean="0"/>
              <a:t>Realisierung </a:t>
            </a:r>
            <a:r>
              <a:rPr lang="de-DE" sz="1000" dirty="0"/>
              <a:t>auf Basis hinreichend </a:t>
            </a:r>
            <a:r>
              <a:rPr lang="de-DE" sz="1000" b="1" dirty="0"/>
              <a:t>bekannter Techniken </a:t>
            </a:r>
            <a:r>
              <a:rPr lang="de-DE" sz="1000" dirty="0"/>
              <a:t>mit vertretbaren Aufwand</a:t>
            </a:r>
          </a:p>
          <a:p>
            <a:r>
              <a:rPr lang="de-DE" sz="1000" dirty="0"/>
              <a:t>→ z.B. Techniken aus dem Bergbau</a:t>
            </a:r>
          </a:p>
          <a:p>
            <a:endParaRPr lang="de-DE" sz="1000" dirty="0" smtClean="0"/>
          </a:p>
          <a:p>
            <a:r>
              <a:rPr lang="de-DE" sz="1000" dirty="0" smtClean="0"/>
              <a:t>Unfallmöglichkeiten </a:t>
            </a:r>
            <a:r>
              <a:rPr lang="de-DE" sz="1000" dirty="0"/>
              <a:t>und </a:t>
            </a:r>
            <a:r>
              <a:rPr lang="de-DE" sz="1000" b="1" dirty="0"/>
              <a:t>Risiken</a:t>
            </a:r>
            <a:r>
              <a:rPr lang="de-DE" sz="1000" dirty="0"/>
              <a:t> terroristischer Anschläge sind signifikant </a:t>
            </a:r>
            <a:r>
              <a:rPr lang="de-DE" sz="1000" b="1" dirty="0"/>
              <a:t>geringer</a:t>
            </a:r>
            <a:r>
              <a:rPr lang="de-DE" sz="1000" dirty="0"/>
              <a:t> als bei anderen </a:t>
            </a:r>
            <a:r>
              <a:rPr lang="de-DE" sz="1000" dirty="0" smtClean="0"/>
              <a:t>Aufbewahrungsformen</a:t>
            </a:r>
          </a:p>
          <a:p>
            <a:r>
              <a:rPr lang="de-DE" sz="1000" dirty="0" smtClean="0"/>
              <a:t>→ eingeschränkte Zugänglichkeit, </a:t>
            </a:r>
            <a:r>
              <a:rPr lang="de-DE" sz="1000" dirty="0"/>
              <a:t>insbesondere nach Verschluss des Endlagers</a:t>
            </a:r>
            <a:r>
              <a:rPr lang="de-DE" sz="1000" dirty="0" smtClean="0"/>
              <a:t>.</a:t>
            </a:r>
          </a:p>
          <a:p>
            <a:endParaRPr lang="de-DE" sz="1000" dirty="0"/>
          </a:p>
          <a:p>
            <a:r>
              <a:rPr lang="de-DE" sz="1000" dirty="0"/>
              <a:t>Bei der richtigen Standortwahl und Endlagerauslegung ist eine Freisetzung radioaktiver Isotope in die Biosphäre langfristig ausgeschlossen</a:t>
            </a:r>
            <a:r>
              <a:rPr lang="de-DE" sz="1000" dirty="0" smtClean="0"/>
              <a:t>.</a:t>
            </a:r>
          </a:p>
          <a:p>
            <a:r>
              <a:rPr lang="de-DE" sz="1000" dirty="0" smtClean="0"/>
              <a:t>→ maßgeblich sind hier die</a:t>
            </a:r>
            <a:r>
              <a:rPr lang="de-DE" sz="1000" baseline="0" dirty="0" smtClean="0"/>
              <a:t> geologischen Eigenschaften des Standortes.</a:t>
            </a:r>
          </a:p>
          <a:p>
            <a:endParaRPr lang="de-DE" sz="1000" dirty="0"/>
          </a:p>
          <a:p>
            <a:r>
              <a:rPr lang="de-DE" sz="1000" dirty="0" smtClean="0"/>
              <a:t>Die Endlagerung</a:t>
            </a:r>
            <a:r>
              <a:rPr lang="de-DE" sz="1000" baseline="0" dirty="0" smtClean="0"/>
              <a:t> i</a:t>
            </a:r>
            <a:r>
              <a:rPr lang="de-DE" sz="1000" dirty="0" smtClean="0"/>
              <a:t>st </a:t>
            </a:r>
            <a:r>
              <a:rPr lang="de-DE" sz="1000" dirty="0"/>
              <a:t>mit </a:t>
            </a:r>
            <a:r>
              <a:rPr lang="de-DE" sz="1000" b="1" dirty="0"/>
              <a:t>wirtschaftlich vertretbarem Aufwand </a:t>
            </a:r>
            <a:r>
              <a:rPr lang="de-DE" sz="1000" b="0" dirty="0" smtClean="0"/>
              <a:t>und in einem </a:t>
            </a:r>
            <a:r>
              <a:rPr lang="de-DE" sz="1000" b="1" dirty="0" smtClean="0"/>
              <a:t>absehbaren Zeitrahmen</a:t>
            </a:r>
            <a:r>
              <a:rPr lang="de-DE" sz="1000" b="1" baseline="0" dirty="0" smtClean="0"/>
              <a:t> </a:t>
            </a:r>
            <a:r>
              <a:rPr lang="de-DE" sz="1000" dirty="0" smtClean="0"/>
              <a:t>realisierbar.</a:t>
            </a:r>
          </a:p>
          <a:p>
            <a:r>
              <a:rPr lang="de-DE" sz="1000" dirty="0" smtClean="0"/>
              <a:t>→ trotz Unsicherheiten sind Zeitaufwand und Kosten einigermaßen abschätzbar;</a:t>
            </a:r>
          </a:p>
          <a:p>
            <a:r>
              <a:rPr lang="de-DE" sz="1000" dirty="0" smtClean="0"/>
              <a:t> </a:t>
            </a:r>
            <a:endParaRPr lang="de-DE" sz="1000" dirty="0"/>
          </a:p>
          <a:p>
            <a:r>
              <a:rPr lang="de-DE" sz="1000" dirty="0" smtClean="0"/>
              <a:t>Auch </a:t>
            </a:r>
            <a:r>
              <a:rPr lang="de-DE" sz="1000" dirty="0"/>
              <a:t>unter </a:t>
            </a:r>
            <a:r>
              <a:rPr lang="de-DE" sz="1000" dirty="0" smtClean="0"/>
              <a:t>ethischen Gesichtspunkten ist sie </a:t>
            </a:r>
            <a:r>
              <a:rPr lang="de-DE" sz="1000" dirty="0"/>
              <a:t>geeigneter als alle anderen </a:t>
            </a:r>
            <a:r>
              <a:rPr lang="de-DE" sz="1000" dirty="0" smtClean="0"/>
              <a:t>Strategien: </a:t>
            </a:r>
            <a:r>
              <a:rPr lang="de-DE" sz="1000" dirty="0"/>
              <a:t/>
            </a:r>
            <a:br>
              <a:rPr lang="de-DE" sz="1000" dirty="0"/>
            </a:br>
            <a:r>
              <a:rPr lang="de-DE" sz="1000" b="1" dirty="0"/>
              <a:t>→ Risikobegrenzung und -minimierung</a:t>
            </a:r>
            <a:br>
              <a:rPr lang="de-DE" sz="1000" b="1" dirty="0"/>
            </a:br>
            <a:r>
              <a:rPr lang="de-DE" sz="1000" b="1" dirty="0"/>
              <a:t>→ Verursacherprinzip und </a:t>
            </a:r>
            <a:br>
              <a:rPr lang="de-DE" sz="1000" b="1" dirty="0"/>
            </a:br>
            <a:r>
              <a:rPr lang="de-DE" sz="1000" b="1" dirty="0"/>
              <a:t>→ Generationengerechtigkeit </a:t>
            </a:r>
          </a:p>
        </p:txBody>
      </p:sp>
      <p:sp>
        <p:nvSpPr>
          <p:cNvPr id="4" name="Foliennummernplatzhalter 3"/>
          <p:cNvSpPr>
            <a:spLocks noGrp="1"/>
          </p:cNvSpPr>
          <p:nvPr>
            <p:ph type="sldNum" sz="quarter" idx="10"/>
          </p:nvPr>
        </p:nvSpPr>
        <p:spPr/>
        <p:txBody>
          <a:bodyPr/>
          <a:lstStyle/>
          <a:p>
            <a:fld id="{3ACCE094-BEE7-4D1C-BF42-52A850F1A9B8}" type="slidenum">
              <a:rPr lang="de-DE" smtClean="0"/>
              <a:t>10</a:t>
            </a:fld>
            <a:endParaRPr lang="de-DE"/>
          </a:p>
        </p:txBody>
      </p:sp>
    </p:spTree>
    <p:extLst>
      <p:ext uri="{BB962C8B-B14F-4D97-AF65-F5344CB8AC3E}">
        <p14:creationId xmlns:p14="http://schemas.microsoft.com/office/powerpoint/2010/main" val="2705079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3310">
              <a:defRPr/>
            </a:pPr>
            <a:r>
              <a:rPr lang="de-DE" sz="1000" b="1" dirty="0"/>
              <a:t>Notizen „Prinzip Endlagerung“: </a:t>
            </a:r>
            <a:endParaRPr lang="de-DE" sz="1000" b="1" dirty="0" smtClean="0"/>
          </a:p>
          <a:p>
            <a:pPr defTabSz="883310">
              <a:defRPr/>
            </a:pPr>
            <a:r>
              <a:rPr lang="de-DE" sz="1000" dirty="0" smtClean="0"/>
              <a:t>Die </a:t>
            </a:r>
            <a:r>
              <a:rPr lang="de-DE" sz="1000" dirty="0"/>
              <a:t>geologische Formation, die das Endlager aufnimmt, wird Wirtsgestein genannt. Darin liegt der so genannte einschlusswirksame Gebirgsbereich (EWG). Das ist der Teil des Wirtsgesteins der ausreicht, um die Abfälle sicher von </a:t>
            </a:r>
            <a:r>
              <a:rPr lang="de-DE" sz="1000" dirty="0" smtClean="0"/>
              <a:t>unserer </a:t>
            </a:r>
            <a:r>
              <a:rPr lang="de-DE" sz="1000" dirty="0"/>
              <a:t>Umwelt fernzuhalten. Der restliche Teil des Wirtsgesteins hat ebenfalls günstige Eigenschaften und schützt den EWG vor Veränderungen. An das Wirtsgestein bzw. den EWG sind verschiedene Anforderungen zu </a:t>
            </a:r>
            <a:r>
              <a:rPr lang="de-DE" sz="1000" dirty="0" smtClean="0"/>
              <a:t>stellen</a:t>
            </a:r>
            <a:r>
              <a:rPr lang="de-DE" sz="1000" baseline="0" dirty="0" smtClean="0"/>
              <a:t> (Stabilität, Dichtigkeit, Größe, Tiefe).</a:t>
            </a:r>
            <a:r>
              <a:rPr lang="de-DE" sz="1000" dirty="0" smtClean="0"/>
              <a:t> </a:t>
            </a:r>
            <a:endParaRPr lang="de-DE" sz="1000" dirty="0"/>
          </a:p>
          <a:p>
            <a:r>
              <a:rPr lang="de-DE" sz="1000" dirty="0"/>
              <a:t>Die Sicherheit des Endlagers ist über so genannte Sicherheitsnachweise nachzuweisen. Darin muss belegt werden, dass die Schutzziele heute und zukünftig eingehalten werden. Diese Nachweise sind für die verschiedenen Phasen der Endlagerung sowohl für wahrscheinliche Abläufe als auch für Störfälle, eher unwahrscheinliche Entwicklungen usw. zu erbringen. Besonders wichtig ist der Langzeitsicherheitsnachweis, in dem die Sicherheit des Endlagers für eine </a:t>
            </a:r>
            <a:r>
              <a:rPr lang="de-DE" sz="1000" dirty="0" smtClean="0"/>
              <a:t>Million </a:t>
            </a:r>
            <a:r>
              <a:rPr lang="de-DE" sz="1000" dirty="0"/>
              <a:t>Jahre erbracht werden muss. </a:t>
            </a:r>
          </a:p>
        </p:txBody>
      </p:sp>
      <p:sp>
        <p:nvSpPr>
          <p:cNvPr id="4" name="Foliennummernplatzhalter 3"/>
          <p:cNvSpPr>
            <a:spLocks noGrp="1"/>
          </p:cNvSpPr>
          <p:nvPr>
            <p:ph type="sldNum" sz="quarter" idx="10"/>
          </p:nvPr>
        </p:nvSpPr>
        <p:spPr/>
        <p:txBody>
          <a:bodyPr/>
          <a:lstStyle/>
          <a:p>
            <a:fld id="{3ACCE094-BEE7-4D1C-BF42-52A850F1A9B8}" type="slidenum">
              <a:rPr lang="de-DE" smtClean="0"/>
              <a:t>11</a:t>
            </a:fld>
            <a:endParaRPr lang="de-DE"/>
          </a:p>
        </p:txBody>
      </p:sp>
    </p:spTree>
    <p:extLst>
      <p:ext uri="{BB962C8B-B14F-4D97-AF65-F5344CB8AC3E}">
        <p14:creationId xmlns:p14="http://schemas.microsoft.com/office/powerpoint/2010/main" val="1579135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3310">
              <a:defRPr/>
            </a:pPr>
            <a:r>
              <a:rPr lang="de-DE" sz="1000" b="1" dirty="0"/>
              <a:t>Notizen „Wirtsgestein“: </a:t>
            </a:r>
            <a:endParaRPr lang="de-DE" sz="1000" b="1" dirty="0" smtClean="0"/>
          </a:p>
          <a:p>
            <a:pPr defTabSz="883310">
              <a:defRPr/>
            </a:pPr>
            <a:r>
              <a:rPr lang="de-DE" sz="1000" dirty="0" smtClean="0"/>
              <a:t>Der </a:t>
            </a:r>
            <a:r>
              <a:rPr lang="de-DE" sz="1000" dirty="0"/>
              <a:t>Standort muss in einer Gesteinsformation liegen, die für ein Bergwerk </a:t>
            </a:r>
            <a:r>
              <a:rPr lang="de-DE" sz="1000" dirty="0" smtClean="0"/>
              <a:t>stabil </a:t>
            </a:r>
            <a:r>
              <a:rPr lang="de-DE" sz="1000" dirty="0"/>
              <a:t>genug und gegenüber Lösungen ausreichend dicht ist.</a:t>
            </a:r>
          </a:p>
          <a:p>
            <a:r>
              <a:rPr lang="de-DE" sz="1000" dirty="0"/>
              <a:t>Die Gesteinsformation darf sich über Millionen von Jahren nur wenig verändern, d.h. ihr Verhalten muss gut prognostizierbar sein.</a:t>
            </a:r>
          </a:p>
          <a:p>
            <a:r>
              <a:rPr lang="de-DE" sz="1000" dirty="0"/>
              <a:t>Die Gesteinsschicht muss in der Fläche und Dicke ausreichend groß sein, um alle wärmeentwickelnden Abfälle </a:t>
            </a:r>
            <a:r>
              <a:rPr lang="de-DE" sz="1000" dirty="0" err="1"/>
              <a:t>endzulagern</a:t>
            </a:r>
            <a:r>
              <a:rPr lang="de-DE" sz="1000" dirty="0"/>
              <a:t>, ohne das Gebirge negativ zu beeinflussen.</a:t>
            </a:r>
          </a:p>
          <a:p>
            <a:r>
              <a:rPr lang="de-DE" sz="1000" dirty="0"/>
              <a:t>Die Gesteinsschicht soll mindestens einige hundert Meter tief im Untergrund liegen, damit menschliche Aktivitäten und natürliche Gegebenheiten keinen Einfluss auf das Endlager haben.</a:t>
            </a:r>
          </a:p>
          <a:p>
            <a:endParaRPr lang="de-DE" dirty="0" smtClean="0"/>
          </a:p>
        </p:txBody>
      </p:sp>
      <p:sp>
        <p:nvSpPr>
          <p:cNvPr id="4" name="Foliennummernplatzhalter 3"/>
          <p:cNvSpPr>
            <a:spLocks noGrp="1"/>
          </p:cNvSpPr>
          <p:nvPr>
            <p:ph type="sldNum" sz="quarter" idx="10"/>
          </p:nvPr>
        </p:nvSpPr>
        <p:spPr/>
        <p:txBody>
          <a:bodyPr/>
          <a:lstStyle/>
          <a:p>
            <a:fld id="{3ACCE094-BEE7-4D1C-BF42-52A850F1A9B8}" type="slidenum">
              <a:rPr lang="de-DE" smtClean="0"/>
              <a:t>12</a:t>
            </a:fld>
            <a:endParaRPr lang="de-DE"/>
          </a:p>
        </p:txBody>
      </p:sp>
    </p:spTree>
    <p:extLst>
      <p:ext uri="{BB962C8B-B14F-4D97-AF65-F5344CB8AC3E}">
        <p14:creationId xmlns:p14="http://schemas.microsoft.com/office/powerpoint/2010/main" val="294036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3310">
              <a:defRPr/>
            </a:pPr>
            <a:r>
              <a:rPr lang="de-DE" sz="1000" b="1" dirty="0"/>
              <a:t>Notizen „Endlager gesucht“: </a:t>
            </a:r>
            <a:endParaRPr lang="de-DE" sz="1000" b="1" dirty="0" smtClean="0"/>
          </a:p>
          <a:p>
            <a:pPr defTabSz="883310">
              <a:defRPr/>
            </a:pPr>
            <a:endParaRPr lang="de-DE" sz="1000" b="1" dirty="0" smtClean="0"/>
          </a:p>
          <a:p>
            <a:pPr defTabSz="883310">
              <a:defRPr/>
            </a:pPr>
            <a:r>
              <a:rPr lang="de-DE" sz="1000" b="1" dirty="0" smtClean="0"/>
              <a:t>1960er </a:t>
            </a:r>
            <a:r>
              <a:rPr lang="de-DE" sz="1000" b="1" dirty="0"/>
              <a:t>Jahre: Kavernenprojekt </a:t>
            </a:r>
            <a:r>
              <a:rPr lang="de-DE" sz="1000" dirty="0"/>
              <a:t>1964-1966 Konzept: Endlagerung fester und flüssiger radioaktiver Abfälle in einer Salzkaverne.</a:t>
            </a:r>
          </a:p>
          <a:p>
            <a:pPr>
              <a:defRPr/>
            </a:pPr>
            <a:r>
              <a:rPr lang="de-DE" sz="1000" dirty="0"/>
              <a:t>Die Auswahl möglicher Standorte erfolgte </a:t>
            </a:r>
            <a:r>
              <a:rPr lang="de-DE" sz="1000" dirty="0" smtClean="0"/>
              <a:t>im Auftrag des Bundes durch </a:t>
            </a:r>
            <a:r>
              <a:rPr lang="de-DE" sz="1000" dirty="0"/>
              <a:t>Expertengruppen ohne öffentliche Beteiligung, Sechs Standorte werden benannt, einer wird näher betrachtet, scheitert aber bereits am Grundstückskauf und </a:t>
            </a:r>
            <a:r>
              <a:rPr lang="de-DE" sz="1000" dirty="0" smtClean="0"/>
              <a:t>am </a:t>
            </a:r>
            <a:r>
              <a:rPr lang="de-DE" sz="1000" dirty="0"/>
              <a:t>lokalen Widerstand. Das Vorhaben wird nicht fortgesetzt. Statt dessen wurde 1965 die Asse II als „Forschungsbergwerk“ erworben und zwischen 1967 und 1978 zur „versuchsweisen“ Einlagerung </a:t>
            </a:r>
            <a:r>
              <a:rPr lang="de-DE" sz="1000" dirty="0" smtClean="0"/>
              <a:t>genutzt, ohne Rückholabsicht. </a:t>
            </a:r>
            <a:r>
              <a:rPr lang="de-DE" sz="1000" dirty="0"/>
              <a:t>1965-1969 führte die Endlagersuche in der DDR zum Standort </a:t>
            </a:r>
            <a:r>
              <a:rPr lang="de-DE" sz="1000" dirty="0" err="1"/>
              <a:t>Morsleben</a:t>
            </a:r>
            <a:r>
              <a:rPr lang="de-DE" sz="1000" dirty="0"/>
              <a:t> (</a:t>
            </a:r>
            <a:r>
              <a:rPr lang="de-DE" sz="1000" dirty="0" smtClean="0"/>
              <a:t>schwach- und mittelradioaktive </a:t>
            </a:r>
            <a:r>
              <a:rPr lang="de-DE" sz="1000" dirty="0"/>
              <a:t>Abfälle), Nutzung als Endlager: 1971-1991 und 1994-1998. </a:t>
            </a:r>
            <a:endParaRPr lang="de-DE" sz="1000" dirty="0" smtClean="0"/>
          </a:p>
          <a:p>
            <a:pPr>
              <a:defRPr/>
            </a:pPr>
            <a:endParaRPr lang="de-DE" sz="1000" dirty="0"/>
          </a:p>
          <a:p>
            <a:pPr>
              <a:defRPr/>
            </a:pPr>
            <a:r>
              <a:rPr lang="de-DE" sz="1000" b="1" dirty="0"/>
              <a:t>1970er Jahre: Nukleares Entsorgungszentrum – Versuch 1 </a:t>
            </a:r>
            <a:r>
              <a:rPr lang="de-DE" sz="1000" dirty="0"/>
              <a:t>Ein „Nukleares Entsorgungszentrum“ sollte verschiedene Anlagen, z. B. zur Wiederaufarbeitung, zur </a:t>
            </a:r>
            <a:r>
              <a:rPr lang="de-DE" sz="1000" dirty="0" err="1"/>
              <a:t>Brennelementeherstellung</a:t>
            </a:r>
            <a:r>
              <a:rPr lang="de-DE" sz="1000" dirty="0"/>
              <a:t> und zur Abfallbehandlung, Zwischenlagerung und die Möglichkeit zur Endlagerung umfassen.</a:t>
            </a:r>
            <a:r>
              <a:rPr lang="de-DE" sz="1000" b="1" dirty="0"/>
              <a:t> </a:t>
            </a:r>
            <a:r>
              <a:rPr lang="de-DE" sz="1000" dirty="0"/>
              <a:t>Ein mehrstufiges Auswahlverfahren unter Ausschluss der Öffentlichkeit, beginnend mit allen Landkreisen (Vorläufer der „Weißen Landkarte“) wurde durchgeführt. Erste Priorität: die übertägigen Standortanforderungen der Wiederaufarbeitungsanlage, zweite Priorität: „Endlageroption“, also Zugang zu einem Salzstock. Vier Standorte wurden ausgewählt,  einer davon aufgrund der Nähe zur DDR-Grenze ausgeschlossen. Wegen offenbar massiver lokaler Widerstände wurden keine Erkundungen an den Standorten durchgeführt.</a:t>
            </a:r>
          </a:p>
          <a:p>
            <a:pPr>
              <a:defRPr/>
            </a:pPr>
            <a:r>
              <a:rPr lang="de-DE" sz="1000" dirty="0"/>
              <a:t>Parallel dazu begannen 1975 die Untersuchungen im Schacht Konrad (heute genehmigtes Endlager für nicht wärmeentwickelnde Abfälle – </a:t>
            </a:r>
            <a:r>
              <a:rPr lang="de-DE" sz="1000" dirty="0" smtClean="0"/>
              <a:t>2017 </a:t>
            </a:r>
            <a:r>
              <a:rPr lang="de-DE" sz="1000" dirty="0"/>
              <a:t>noch im Bau</a:t>
            </a:r>
            <a:r>
              <a:rPr lang="de-DE" sz="1000" dirty="0" smtClean="0"/>
              <a:t>).</a:t>
            </a:r>
          </a:p>
          <a:p>
            <a:pPr>
              <a:defRPr/>
            </a:pPr>
            <a:endParaRPr lang="de-DE" sz="1000" dirty="0"/>
          </a:p>
          <a:p>
            <a:pPr>
              <a:defRPr/>
            </a:pPr>
            <a:r>
              <a:rPr lang="de-DE" sz="1000" b="1" dirty="0"/>
              <a:t>1970er Jahre: Nukleares Entsorgungszentrum – Versuch 2 </a:t>
            </a:r>
            <a:r>
              <a:rPr lang="de-DE" sz="1000" dirty="0"/>
              <a:t>Eine „interministerielle Arbeitsgruppe“ arbeitete unabhängig von den bisherigen Untersuchungen -„streng vertraulich“ </a:t>
            </a:r>
          </a:p>
          <a:p>
            <a:pPr>
              <a:defRPr/>
            </a:pPr>
            <a:r>
              <a:rPr lang="de-DE" sz="1000" dirty="0"/>
              <a:t>Gesucht wurde nach wie vor das Nukleare Entsorgungszentrum, also insbesondere die Kombination von WAA und Endlager. Ein mehrstufiges nichtöffentliches Auswahlverfahren wurde durchgeführt, beginnend mit allen Salzstöcken in Niedersachsen mit übertägiger Standortgröße von 3*4 km². Vier geeignete Standorte werden ausgewählt, nur Gorleben wird öffentlich benannt.</a:t>
            </a:r>
          </a:p>
        </p:txBody>
      </p:sp>
      <p:sp>
        <p:nvSpPr>
          <p:cNvPr id="4" name="Foliennummernplatzhalter 3"/>
          <p:cNvSpPr>
            <a:spLocks noGrp="1"/>
          </p:cNvSpPr>
          <p:nvPr>
            <p:ph type="sldNum" sz="quarter" idx="10"/>
          </p:nvPr>
        </p:nvSpPr>
        <p:spPr/>
        <p:txBody>
          <a:bodyPr/>
          <a:lstStyle/>
          <a:p>
            <a:fld id="{3ACCE094-BEE7-4D1C-BF42-52A850F1A9B8}" type="slidenum">
              <a:rPr lang="de-DE" smtClean="0"/>
              <a:t>13</a:t>
            </a:fld>
            <a:endParaRPr lang="de-DE"/>
          </a:p>
        </p:txBody>
      </p:sp>
    </p:spTree>
    <p:extLst>
      <p:ext uri="{BB962C8B-B14F-4D97-AF65-F5344CB8AC3E}">
        <p14:creationId xmlns:p14="http://schemas.microsoft.com/office/powerpoint/2010/main" val="3585248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Notizen Standorte: </a:t>
            </a:r>
          </a:p>
          <a:p>
            <a:r>
              <a:rPr lang="de-DE" dirty="0" smtClean="0"/>
              <a:t>Die Bundesanstalt für Geowissenschaften und Rohstoffe (BGR) forscht zu geowissenschaftlichen Fragestellungen der Endlagerung radioaktiver Abfälle. Die Karte stellt Standortnennungen aus verschiedenen Forschungsvorhaben zusammen.</a:t>
            </a:r>
          </a:p>
          <a:p>
            <a:endParaRPr lang="de-DE" dirty="0" smtClean="0"/>
          </a:p>
          <a:p>
            <a:r>
              <a:rPr lang="de-DE" dirty="0" smtClean="0"/>
              <a:t>Die orangenen Kreise sind die Standortnennungen aus den Endlagersuchen der 1960er und 1970er Jahre, alle im</a:t>
            </a:r>
            <a:r>
              <a:rPr lang="de-DE" baseline="0" dirty="0" smtClean="0"/>
              <a:t> Steinsalz</a:t>
            </a:r>
            <a:r>
              <a:rPr lang="de-DE" dirty="0" smtClean="0"/>
              <a:t>. Der ausgewählte Standort Gorleben im Steinsalz ist rot dargestellt. Die übrigen mit roten Kreisen gekennzeichneten Salzstöcke wurden in der letzten BGR Studie von 1995 zu Steinsalz als potentielle Erkundungsstandorte genannt. Das sind die heute noch häufig genannten Standorte.</a:t>
            </a:r>
          </a:p>
          <a:p>
            <a:r>
              <a:rPr lang="de-DE" dirty="0" smtClean="0"/>
              <a:t>Rosa dargestellt sind das Versuchsbergwerk Asse und das ehemalige Endlager der DDR </a:t>
            </a:r>
            <a:r>
              <a:rPr lang="de-DE" dirty="0" err="1" smtClean="0"/>
              <a:t>Morsleben</a:t>
            </a:r>
            <a:r>
              <a:rPr lang="de-DE" dirty="0" smtClean="0"/>
              <a:t>, beides ehemalige Salzbergwerke. Sie befinden sich </a:t>
            </a:r>
            <a:r>
              <a:rPr lang="de-DE" baseline="0" dirty="0" smtClean="0"/>
              <a:t>in Stilllegung. </a:t>
            </a:r>
            <a:endParaRPr lang="de-DE" dirty="0" smtClean="0"/>
          </a:p>
          <a:p>
            <a:endParaRPr lang="de-DE" dirty="0" smtClean="0"/>
          </a:p>
          <a:p>
            <a:r>
              <a:rPr lang="de-DE" dirty="0" smtClean="0"/>
              <a:t>Mit</a:t>
            </a:r>
            <a:r>
              <a:rPr lang="de-DE" baseline="0" dirty="0" smtClean="0"/>
              <a:t> grünen Kreisen dargestellt sind mögliche Standorte im </a:t>
            </a:r>
            <a:r>
              <a:rPr lang="de-DE" baseline="0" dirty="0" err="1" smtClean="0"/>
              <a:t>Tonstein</a:t>
            </a:r>
            <a:r>
              <a:rPr lang="de-DE" baseline="0" dirty="0" smtClean="0"/>
              <a:t>. Sie sind Ergebnis verschiedener Forschungsvorhaben. Das im Bau befindliche Endlager Konrad ist ein ehemaliges Eisenerzbergwerk, das in einer Tonsteinformation liegt</a:t>
            </a:r>
            <a:r>
              <a:rPr lang="de-DE" baseline="0" dirty="0" smtClean="0"/>
              <a:t>. Es wird für nichtwärmeentwickelnde radioaktive Abfälle errichtet.</a:t>
            </a:r>
            <a:endParaRPr lang="de-DE" dirty="0" smtClean="0"/>
          </a:p>
          <a:p>
            <a:endParaRPr lang="de-DE" dirty="0"/>
          </a:p>
        </p:txBody>
      </p:sp>
      <p:sp>
        <p:nvSpPr>
          <p:cNvPr id="4" name="Foliennummernplatzhalter 3"/>
          <p:cNvSpPr>
            <a:spLocks noGrp="1"/>
          </p:cNvSpPr>
          <p:nvPr>
            <p:ph type="sldNum" sz="quarter" idx="10"/>
          </p:nvPr>
        </p:nvSpPr>
        <p:spPr/>
        <p:txBody>
          <a:bodyPr/>
          <a:lstStyle/>
          <a:p>
            <a:fld id="{3ACCE094-BEE7-4D1C-BF42-52A850F1A9B8}" type="slidenum">
              <a:rPr lang="de-DE" smtClean="0"/>
              <a:t>14</a:t>
            </a:fld>
            <a:endParaRPr lang="de-DE"/>
          </a:p>
        </p:txBody>
      </p:sp>
    </p:spTree>
    <p:extLst>
      <p:ext uri="{BB962C8B-B14F-4D97-AF65-F5344CB8AC3E}">
        <p14:creationId xmlns:p14="http://schemas.microsoft.com/office/powerpoint/2010/main" val="3846236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3807" indent="-289925" eaLnBrk="0" hangingPunct="0">
              <a:defRPr>
                <a:solidFill>
                  <a:schemeClr val="tx1"/>
                </a:solidFill>
                <a:latin typeface="Arial" charset="0"/>
              </a:defRPr>
            </a:lvl2pPr>
            <a:lvl3pPr marL="1159701" indent="-231940" eaLnBrk="0" hangingPunct="0">
              <a:defRPr>
                <a:solidFill>
                  <a:schemeClr val="tx1"/>
                </a:solidFill>
                <a:latin typeface="Arial" charset="0"/>
              </a:defRPr>
            </a:lvl3pPr>
            <a:lvl4pPr marL="1623581" indent="-231940" eaLnBrk="0" hangingPunct="0">
              <a:defRPr>
                <a:solidFill>
                  <a:schemeClr val="tx1"/>
                </a:solidFill>
                <a:latin typeface="Arial" charset="0"/>
              </a:defRPr>
            </a:lvl4pPr>
            <a:lvl5pPr marL="2087460" indent="-231940" eaLnBrk="0" hangingPunct="0">
              <a:defRPr>
                <a:solidFill>
                  <a:schemeClr val="tx1"/>
                </a:solidFill>
                <a:latin typeface="Arial" charset="0"/>
              </a:defRPr>
            </a:lvl5pPr>
            <a:lvl6pPr marL="2551340" indent="-231940" eaLnBrk="0" fontAlgn="base" hangingPunct="0">
              <a:spcBef>
                <a:spcPct val="20000"/>
              </a:spcBef>
              <a:spcAft>
                <a:spcPct val="0"/>
              </a:spcAft>
              <a:defRPr>
                <a:solidFill>
                  <a:schemeClr val="tx1"/>
                </a:solidFill>
                <a:latin typeface="Arial" charset="0"/>
              </a:defRPr>
            </a:lvl6pPr>
            <a:lvl7pPr marL="3015219" indent="-231940" eaLnBrk="0" fontAlgn="base" hangingPunct="0">
              <a:spcBef>
                <a:spcPct val="20000"/>
              </a:spcBef>
              <a:spcAft>
                <a:spcPct val="0"/>
              </a:spcAft>
              <a:defRPr>
                <a:solidFill>
                  <a:schemeClr val="tx1"/>
                </a:solidFill>
                <a:latin typeface="Arial" charset="0"/>
              </a:defRPr>
            </a:lvl7pPr>
            <a:lvl8pPr marL="3479101" indent="-231940" eaLnBrk="0" fontAlgn="base" hangingPunct="0">
              <a:spcBef>
                <a:spcPct val="20000"/>
              </a:spcBef>
              <a:spcAft>
                <a:spcPct val="0"/>
              </a:spcAft>
              <a:defRPr>
                <a:solidFill>
                  <a:schemeClr val="tx1"/>
                </a:solidFill>
                <a:latin typeface="Arial" charset="0"/>
              </a:defRPr>
            </a:lvl8pPr>
            <a:lvl9pPr marL="3942982" indent="-231940" eaLnBrk="0" fontAlgn="base" hangingPunct="0">
              <a:spcBef>
                <a:spcPct val="20000"/>
              </a:spcBef>
              <a:spcAft>
                <a:spcPct val="0"/>
              </a:spcAft>
              <a:defRPr>
                <a:solidFill>
                  <a:schemeClr val="tx1"/>
                </a:solidFill>
                <a:latin typeface="Arial" charset="0"/>
              </a:defRPr>
            </a:lvl9pPr>
          </a:lstStyle>
          <a:p>
            <a:pPr eaLnBrk="1" hangingPunct="1"/>
            <a:fld id="{BF360E96-F807-4E60-95DB-EF6F1F9608CC}" type="slidenum">
              <a:rPr lang="de-DE" smtClean="0">
                <a:latin typeface="Times New Roman" pitchFamily="18" charset="0"/>
              </a:rPr>
              <a:pPr eaLnBrk="1" hangingPunct="1"/>
              <a:t>15</a:t>
            </a:fld>
            <a:endParaRPr lang="de-DE" smtClean="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defTabSz="883310">
              <a:spcBef>
                <a:spcPts val="609"/>
              </a:spcBef>
              <a:spcAft>
                <a:spcPts val="609"/>
              </a:spcAft>
              <a:defRPr/>
            </a:pPr>
            <a:r>
              <a:rPr lang="de-DE" sz="1000" b="1" dirty="0"/>
              <a:t>Notizen „</a:t>
            </a:r>
            <a:r>
              <a:rPr lang="de-DE" sz="1000" b="1" dirty="0" err="1"/>
              <a:t>AKEnd</a:t>
            </a:r>
            <a:r>
              <a:rPr lang="de-DE" sz="1000" b="1" dirty="0"/>
              <a:t> “: </a:t>
            </a:r>
            <a:endParaRPr lang="de-DE" sz="1000" b="1" dirty="0" smtClean="0"/>
          </a:p>
          <a:p>
            <a:pPr defTabSz="883310">
              <a:spcBef>
                <a:spcPts val="609"/>
              </a:spcBef>
              <a:spcAft>
                <a:spcPts val="609"/>
              </a:spcAft>
              <a:defRPr/>
            </a:pPr>
            <a:r>
              <a:rPr lang="de-DE" sz="1000" dirty="0" smtClean="0"/>
              <a:t>Den bis</a:t>
            </a:r>
            <a:r>
              <a:rPr lang="de-DE" sz="1000" baseline="0" dirty="0" smtClean="0"/>
              <a:t> dahin</a:t>
            </a:r>
            <a:r>
              <a:rPr lang="de-DE" sz="1000" dirty="0" smtClean="0"/>
              <a:t> </a:t>
            </a:r>
            <a:r>
              <a:rPr lang="de-DE" sz="1000" dirty="0"/>
              <a:t>umfangreichsten Ansatz initiierte 1999 die damalige rot-grüne Bundesregierung mit der Einsetzung des Arbeitskreises Auswahlverfahren Endlagerstandorte (</a:t>
            </a:r>
            <a:r>
              <a:rPr lang="de-DE" sz="1000" dirty="0" err="1"/>
              <a:t>AkEnd</a:t>
            </a:r>
            <a:r>
              <a:rPr lang="de-DE" sz="1000" dirty="0"/>
              <a:t>).</a:t>
            </a:r>
          </a:p>
          <a:p>
            <a:pPr>
              <a:spcBef>
                <a:spcPts val="609"/>
              </a:spcBef>
              <a:spcAft>
                <a:spcPts val="609"/>
              </a:spcAft>
            </a:pPr>
            <a:r>
              <a:rPr lang="de-DE" sz="1000" dirty="0"/>
              <a:t>Die Umsetzung des Verfahrensvorschlags des </a:t>
            </a:r>
            <a:r>
              <a:rPr lang="de-DE" sz="1000" dirty="0" err="1"/>
              <a:t>AkEnds</a:t>
            </a:r>
            <a:r>
              <a:rPr lang="de-DE" sz="1000" dirty="0"/>
              <a:t> scheiterte in Deutschland an politischen Gründen. International fanden die Ergebnisse Beachtung und Eingang z. B. in den Schweizer Auswahlprozess.</a:t>
            </a:r>
          </a:p>
          <a:p>
            <a:pPr eaLnBrk="1" hangingPunct="1"/>
            <a:r>
              <a:rPr lang="de-DE" sz="1000" b="1" dirty="0"/>
              <a:t>Vorschläge des </a:t>
            </a:r>
            <a:r>
              <a:rPr lang="de-DE" sz="1000" b="1" dirty="0" err="1"/>
              <a:t>AkEnd</a:t>
            </a:r>
            <a:r>
              <a:rPr lang="de-DE" sz="1000" b="1" dirty="0"/>
              <a:t> (2002)</a:t>
            </a:r>
          </a:p>
          <a:p>
            <a:pPr marL="173955" indent="-173955">
              <a:buFont typeface="Arial" panose="020B0604020202020204" pitchFamily="34" charset="0"/>
              <a:buChar char="•"/>
            </a:pPr>
            <a:r>
              <a:rPr lang="de-DE" sz="1000" dirty="0"/>
              <a:t>Oberstes Gebot: Langfristige Sicherheit aufgrund geologischer Eigenschaften</a:t>
            </a:r>
          </a:p>
          <a:p>
            <a:pPr marL="173955" indent="-173955">
              <a:buFont typeface="Arial" panose="020B0604020202020204" pitchFamily="34" charset="0"/>
              <a:buChar char="•"/>
            </a:pPr>
            <a:r>
              <a:rPr lang="de-DE" sz="1000" dirty="0"/>
              <a:t>Ausgangsbasis: „weiße Deutschlandkarte“</a:t>
            </a:r>
          </a:p>
          <a:p>
            <a:pPr marL="173955" indent="-173955">
              <a:buFont typeface="Arial" panose="020B0604020202020204" pitchFamily="34" charset="0"/>
              <a:buChar char="•"/>
            </a:pPr>
            <a:r>
              <a:rPr lang="de-DE" sz="1000" dirty="0" smtClean="0"/>
              <a:t>Kriterien basiertes </a:t>
            </a:r>
            <a:r>
              <a:rPr lang="de-DE" sz="1000" dirty="0"/>
              <a:t>Auswahlverfahren zur Ermittlung des relativ besten Standortes</a:t>
            </a:r>
          </a:p>
          <a:p>
            <a:pPr marL="637834" lvl="1" indent="-173955">
              <a:buFont typeface="Symbol" panose="05050102010706020507" pitchFamily="18" charset="2"/>
              <a:buChar char="-"/>
            </a:pPr>
            <a:r>
              <a:rPr lang="de-DE" sz="1000" dirty="0" smtClean="0"/>
              <a:t>Planungswissenschaftliche </a:t>
            </a:r>
            <a:r>
              <a:rPr lang="de-DE" sz="1000" dirty="0"/>
              <a:t>Kriterien</a:t>
            </a:r>
          </a:p>
          <a:p>
            <a:pPr marL="637834" lvl="1" indent="-173955">
              <a:buFont typeface="Symbol" panose="05050102010706020507" pitchFamily="18" charset="2"/>
              <a:buChar char="-"/>
            </a:pPr>
            <a:r>
              <a:rPr lang="de-DE" sz="1000" dirty="0"/>
              <a:t>Sozioökonomische Kriterien</a:t>
            </a:r>
          </a:p>
          <a:p>
            <a:pPr marL="637834" lvl="1" indent="-173955">
              <a:buFont typeface="Symbol" panose="05050102010706020507" pitchFamily="18" charset="2"/>
              <a:buChar char="-"/>
            </a:pPr>
            <a:r>
              <a:rPr lang="de-DE" sz="1000" dirty="0"/>
              <a:t>Beteiligungsbereitschaft der regionalen Bevölkerung</a:t>
            </a:r>
          </a:p>
          <a:p>
            <a:pPr marL="173955" marR="0" indent="-17395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dirty="0" smtClean="0"/>
              <a:t>Kriterien einer günstigen geologischen Gesamtsituation</a:t>
            </a:r>
          </a:p>
          <a:p>
            <a:pPr marL="173955" indent="-173955">
              <a:buFont typeface="Arial" panose="020B0604020202020204" pitchFamily="34" charset="0"/>
              <a:buChar char="•"/>
            </a:pPr>
            <a:r>
              <a:rPr lang="de-DE" sz="1000" dirty="0" smtClean="0"/>
              <a:t>Regionalentwicklung </a:t>
            </a:r>
            <a:r>
              <a:rPr lang="de-DE" sz="1000" dirty="0"/>
              <a:t>der betroffenen Region</a:t>
            </a:r>
          </a:p>
          <a:p>
            <a:pPr marL="173955" indent="-173955">
              <a:buFont typeface="Arial" panose="020B0604020202020204" pitchFamily="34" charset="0"/>
              <a:buChar char="•"/>
            </a:pPr>
            <a:r>
              <a:rPr lang="de-DE" sz="1000" dirty="0"/>
              <a:t>Bürgerbeteiligung</a:t>
            </a:r>
          </a:p>
          <a:p>
            <a:pPr marL="637834" lvl="1" indent="-173955">
              <a:buFont typeface="Symbol" panose="05050102010706020507" pitchFamily="18" charset="2"/>
              <a:buChar char="-"/>
            </a:pPr>
            <a:r>
              <a:rPr lang="de-DE" sz="1000" dirty="0"/>
              <a:t>Informationsplattform</a:t>
            </a:r>
          </a:p>
          <a:p>
            <a:pPr marL="637834" lvl="1" indent="-173955">
              <a:buFont typeface="Symbol" panose="05050102010706020507" pitchFamily="18" charset="2"/>
              <a:buChar char="-"/>
            </a:pPr>
            <a:r>
              <a:rPr lang="de-DE" sz="1000" dirty="0"/>
              <a:t>Bürgerforen</a:t>
            </a:r>
          </a:p>
          <a:p>
            <a:pPr marL="637834" lvl="1" indent="-173955">
              <a:buFont typeface="Symbol" panose="05050102010706020507" pitchFamily="18" charset="2"/>
              <a:buChar char="-"/>
            </a:pPr>
            <a:r>
              <a:rPr lang="de-DE" sz="1000" dirty="0"/>
              <a:t>Kompetenzzentrum</a:t>
            </a:r>
          </a:p>
          <a:p>
            <a:pPr eaLnBrk="1" hangingPunct="1"/>
            <a:r>
              <a:rPr lang="de-DE" dirty="0" smtClean="0"/>
              <a:t>Die Vorschläge des </a:t>
            </a:r>
            <a:r>
              <a:rPr lang="de-DE" dirty="0" err="1" smtClean="0"/>
              <a:t>AkEnd</a:t>
            </a:r>
            <a:r>
              <a:rPr lang="de-DE" dirty="0" smtClean="0"/>
              <a:t> sind</a:t>
            </a:r>
            <a:r>
              <a:rPr lang="de-DE" baseline="0" dirty="0" smtClean="0"/>
              <a:t> immer noch relevant. Sie waren z.B. Basis für die Arbeit der „Kommission Lagerung hoch radioaktiver Abfallstoffe“, auch Endlagerkommission genannt.</a:t>
            </a:r>
          </a:p>
          <a:p>
            <a:pPr eaLnBrk="1" hangingPunct="1"/>
            <a:endParaRPr lang="de-DE" baseline="0" dirty="0" smtClean="0"/>
          </a:p>
          <a:p>
            <a:r>
              <a:rPr lang="de-DE" sz="1200" b="1" dirty="0" smtClean="0"/>
              <a:t>Koalitionsregierungen</a:t>
            </a:r>
          </a:p>
          <a:p>
            <a:pPr marL="173955" indent="-173955">
              <a:buFont typeface="Arial" panose="020B0604020202020204" pitchFamily="34" charset="0"/>
              <a:buChar char="•"/>
            </a:pPr>
            <a:r>
              <a:rPr lang="de-DE" sz="1200" dirty="0" smtClean="0"/>
              <a:t>2002: SPD / Bündnis 90. Die Grünen</a:t>
            </a:r>
          </a:p>
          <a:p>
            <a:pPr marL="173955" indent="-173955">
              <a:buFont typeface="Arial" panose="020B0604020202020204" pitchFamily="34" charset="0"/>
              <a:buChar char="•"/>
            </a:pPr>
            <a:r>
              <a:rPr lang="de-DE" sz="1200" dirty="0" smtClean="0"/>
              <a:t>2005: CDU / CSU / SPD</a:t>
            </a:r>
          </a:p>
          <a:p>
            <a:pPr marL="173955" indent="-173955">
              <a:buFont typeface="Arial" panose="020B0604020202020204" pitchFamily="34" charset="0"/>
              <a:buChar char="•"/>
            </a:pPr>
            <a:r>
              <a:rPr lang="de-DE" sz="1200" dirty="0" smtClean="0"/>
              <a:t>2009: CDU / CSU / FDP</a:t>
            </a:r>
          </a:p>
          <a:p>
            <a:pPr marL="173955" indent="-173955">
              <a:buFont typeface="Arial" panose="020B0604020202020204" pitchFamily="34" charset="0"/>
              <a:buChar char="•"/>
            </a:pPr>
            <a:r>
              <a:rPr lang="de-DE" sz="1200" dirty="0" smtClean="0"/>
              <a:t>2013: CDU / CSU / SPD</a:t>
            </a:r>
          </a:p>
          <a:p>
            <a:pPr eaLnBrk="1" hangingPunct="1"/>
            <a:endParaRPr lang="de-DE" dirty="0" smtClean="0"/>
          </a:p>
          <a:p>
            <a:pPr eaLnBrk="1" hangingPunct="1"/>
            <a:endParaRPr lang="de-DE"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3807" indent="-289925" eaLnBrk="0" hangingPunct="0">
              <a:defRPr>
                <a:solidFill>
                  <a:schemeClr val="tx1"/>
                </a:solidFill>
                <a:latin typeface="Arial" charset="0"/>
              </a:defRPr>
            </a:lvl2pPr>
            <a:lvl3pPr marL="1159701" indent="-231940" eaLnBrk="0" hangingPunct="0">
              <a:defRPr>
                <a:solidFill>
                  <a:schemeClr val="tx1"/>
                </a:solidFill>
                <a:latin typeface="Arial" charset="0"/>
              </a:defRPr>
            </a:lvl3pPr>
            <a:lvl4pPr marL="1623581" indent="-231940" eaLnBrk="0" hangingPunct="0">
              <a:defRPr>
                <a:solidFill>
                  <a:schemeClr val="tx1"/>
                </a:solidFill>
                <a:latin typeface="Arial" charset="0"/>
              </a:defRPr>
            </a:lvl4pPr>
            <a:lvl5pPr marL="2087460" indent="-231940" eaLnBrk="0" hangingPunct="0">
              <a:defRPr>
                <a:solidFill>
                  <a:schemeClr val="tx1"/>
                </a:solidFill>
                <a:latin typeface="Arial" charset="0"/>
              </a:defRPr>
            </a:lvl5pPr>
            <a:lvl6pPr marL="2551340" indent="-231940" eaLnBrk="0" fontAlgn="base" hangingPunct="0">
              <a:spcBef>
                <a:spcPct val="20000"/>
              </a:spcBef>
              <a:spcAft>
                <a:spcPct val="0"/>
              </a:spcAft>
              <a:defRPr>
                <a:solidFill>
                  <a:schemeClr val="tx1"/>
                </a:solidFill>
                <a:latin typeface="Arial" charset="0"/>
              </a:defRPr>
            </a:lvl6pPr>
            <a:lvl7pPr marL="3015219" indent="-231940" eaLnBrk="0" fontAlgn="base" hangingPunct="0">
              <a:spcBef>
                <a:spcPct val="20000"/>
              </a:spcBef>
              <a:spcAft>
                <a:spcPct val="0"/>
              </a:spcAft>
              <a:defRPr>
                <a:solidFill>
                  <a:schemeClr val="tx1"/>
                </a:solidFill>
                <a:latin typeface="Arial" charset="0"/>
              </a:defRPr>
            </a:lvl7pPr>
            <a:lvl8pPr marL="3479101" indent="-231940" eaLnBrk="0" fontAlgn="base" hangingPunct="0">
              <a:spcBef>
                <a:spcPct val="20000"/>
              </a:spcBef>
              <a:spcAft>
                <a:spcPct val="0"/>
              </a:spcAft>
              <a:defRPr>
                <a:solidFill>
                  <a:schemeClr val="tx1"/>
                </a:solidFill>
                <a:latin typeface="Arial" charset="0"/>
              </a:defRPr>
            </a:lvl8pPr>
            <a:lvl9pPr marL="3942982" indent="-231940" eaLnBrk="0" fontAlgn="base" hangingPunct="0">
              <a:spcBef>
                <a:spcPct val="20000"/>
              </a:spcBef>
              <a:spcAft>
                <a:spcPct val="0"/>
              </a:spcAft>
              <a:defRPr>
                <a:solidFill>
                  <a:schemeClr val="tx1"/>
                </a:solidFill>
                <a:latin typeface="Arial" charset="0"/>
              </a:defRPr>
            </a:lvl9pPr>
          </a:lstStyle>
          <a:p>
            <a:pPr eaLnBrk="1" hangingPunct="1"/>
            <a:fld id="{BF360E96-F807-4E60-95DB-EF6F1F9608CC}" type="slidenum">
              <a:rPr lang="de-DE" smtClean="0">
                <a:latin typeface="Times New Roman" pitchFamily="18" charset="0"/>
              </a:rPr>
              <a:pPr eaLnBrk="1" hangingPunct="1"/>
              <a:t>16</a:t>
            </a:fld>
            <a:endParaRPr lang="de-DE" smtClean="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defTabSz="883310">
              <a:spcBef>
                <a:spcPct val="50000"/>
              </a:spcBef>
              <a:defRPr/>
            </a:pPr>
            <a:r>
              <a:rPr lang="de-DE" sz="1000" b="1" dirty="0"/>
              <a:t>Notizen </a:t>
            </a:r>
            <a:r>
              <a:rPr lang="de-DE" sz="1000" b="1" dirty="0" smtClean="0"/>
              <a:t>„Meilenstein - Verfahren“: </a:t>
            </a:r>
            <a:endParaRPr lang="de-DE" sz="1000" b="1" dirty="0" smtClean="0"/>
          </a:p>
          <a:p>
            <a:pPr defTabSz="883310">
              <a:spcBef>
                <a:spcPct val="50000"/>
              </a:spcBef>
              <a:defRPr/>
            </a:pPr>
            <a:r>
              <a:rPr lang="de-DE" sz="1000" dirty="0" smtClean="0"/>
              <a:t>Die </a:t>
            </a:r>
            <a:r>
              <a:rPr lang="de-DE" sz="1000" dirty="0"/>
              <a:t>Koalitionsvereinbarungen der </a:t>
            </a:r>
            <a:r>
              <a:rPr lang="de-DE" sz="1000" dirty="0" smtClean="0"/>
              <a:t>nach 2002 folgenden </a:t>
            </a:r>
            <a:r>
              <a:rPr lang="de-DE" sz="1000" dirty="0"/>
              <a:t>Regierungen kündigten an, Verantwortung zu übernehmen und Maßnahmen zur Lösung der Endlagerfrage zu ergreifen. Es gab verschiedene Ansätze, in kleinem Rahmen einen Dialog zu initiieren, z.B. Endlagerkonferenz 2008, Forum Endlagerdialog, Internetangebote.</a:t>
            </a:r>
          </a:p>
          <a:p>
            <a:pPr>
              <a:defRPr/>
            </a:pPr>
            <a:r>
              <a:rPr lang="de-DE" sz="1000" dirty="0"/>
              <a:t>Im Fukushima-Jahr 2011 startete die neue Landesregierung (Grüne/SPD) von Baden-Württemberg eine neue Initiative: „Endlagerung streitfrei stellen“. Sie schlägt ein Auswahlverfahren vor und kündigt seine aktive Beteiligung an. Bis dahin hatte Baden Württemberg wie auch andere Bundesländer für einen evtl. Endlagerstandort nicht zur Verfügung gestanden. Andere Bundesländer signalisierten in der Folge ebenfalls Beteiligungsbereitschaft.</a:t>
            </a:r>
          </a:p>
          <a:p>
            <a:pPr>
              <a:defRPr/>
            </a:pPr>
            <a:r>
              <a:rPr lang="de-DE" sz="1000" dirty="0"/>
              <a:t>Der Bundesumweltminister (erst </a:t>
            </a:r>
            <a:r>
              <a:rPr lang="de-DE" sz="1000" dirty="0" err="1"/>
              <a:t>Röttgen</a:t>
            </a:r>
            <a:r>
              <a:rPr lang="de-DE" sz="1000" dirty="0"/>
              <a:t>, dann Altmeyer) leitete daraufhin Gespräche ein mit den Bundesländern, mit den Parteien. </a:t>
            </a:r>
            <a:r>
              <a:rPr lang="de-DE" sz="1000" dirty="0" smtClean="0"/>
              <a:t>In der Folge erarbeiteten die </a:t>
            </a:r>
            <a:r>
              <a:rPr lang="de-DE" sz="1000" dirty="0"/>
              <a:t>vier Parteien CDU, FDP, SPD und Grüne </a:t>
            </a:r>
            <a:r>
              <a:rPr lang="de-DE" sz="1000" dirty="0" smtClean="0"/>
              <a:t>einen Gesetzesvorschlag.</a:t>
            </a:r>
            <a:endParaRPr lang="de-DE" sz="1000" dirty="0"/>
          </a:p>
          <a:p>
            <a:pPr>
              <a:defRPr/>
            </a:pPr>
            <a:r>
              <a:rPr lang="de-DE" sz="1000" dirty="0"/>
              <a:t>Im Juli 2013 wurde </a:t>
            </a:r>
            <a:r>
              <a:rPr lang="de-DE" sz="1000" dirty="0" smtClean="0"/>
              <a:t>das erste </a:t>
            </a:r>
            <a:r>
              <a:rPr lang="de-DE" sz="1000" dirty="0"/>
              <a:t>Standortauswahlgesetz beschlossen</a:t>
            </a:r>
            <a:r>
              <a:rPr lang="de-DE" sz="1000" dirty="0" smtClean="0"/>
              <a:t>. Ziel ist, einen Endlagerstandort für insbesondere hochradioaktive Abfälle zu finden, der bestmögliche Sicherheit für eine Million Jahre bietet.</a:t>
            </a:r>
          </a:p>
          <a:p>
            <a:pPr>
              <a:defRPr/>
            </a:pPr>
            <a:r>
              <a:rPr lang="de-DE" sz="1000" dirty="0" smtClean="0"/>
              <a:t>Das Standortauswahlgesetz sah zunächst die Bildung einer pluralistisch besetzten Kommission vor, die die Aufgabe hatte das Gesetz zu prüfen,</a:t>
            </a:r>
            <a:r>
              <a:rPr lang="de-DE" sz="1000" baseline="0" dirty="0" smtClean="0"/>
              <a:t> Kriterien als Entscheidungsgrundlage für die Standortsuche zu entwickeln und Vorschläge für eine Öffentlichkeitsbeteiligung zu erarbeiten. </a:t>
            </a:r>
            <a:endParaRPr lang="de-DE" sz="1000" baseline="0" dirty="0" smtClean="0"/>
          </a:p>
          <a:p>
            <a:pPr>
              <a:defRPr/>
            </a:pPr>
            <a:r>
              <a:rPr lang="de-DE" sz="1000" baseline="0" dirty="0" smtClean="0"/>
              <a:t>Die </a:t>
            </a:r>
            <a:r>
              <a:rPr lang="de-DE" sz="1000" baseline="0" dirty="0" smtClean="0"/>
              <a:t>„Kommission Lagerung hoch radioaktiver Abfallstoffe“ (auch Endlagerkommission genannt) legte ihren Abschlussbericht 2016 vor. </a:t>
            </a:r>
            <a:endParaRPr lang="de-DE" sz="1000" baseline="0" dirty="0" smtClean="0"/>
          </a:p>
          <a:p>
            <a:pPr>
              <a:defRPr/>
            </a:pPr>
            <a:r>
              <a:rPr lang="de-DE" sz="1000" baseline="0" dirty="0" smtClean="0"/>
              <a:t>Die Vorschläge führten zu einer umfassenden Überarbeitung des Standortauswahlgesetzes. Das Verfahren wurde präzisiert und die Strukturen neu geordnet. Es trat im Mai 2017 in Kraft.</a:t>
            </a:r>
            <a:endParaRPr lang="de-DE" sz="1000" dirty="0" smtClean="0"/>
          </a:p>
          <a:p>
            <a:pPr>
              <a:defRPr/>
            </a:pPr>
            <a:endParaRPr lang="de-DE" sz="1000" dirty="0"/>
          </a:p>
          <a:p>
            <a:pPr eaLnBrk="1" hangingPunct="1"/>
            <a:endParaRPr lang="de-DE"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3807" indent="-289925" eaLnBrk="0" hangingPunct="0">
              <a:defRPr>
                <a:solidFill>
                  <a:schemeClr val="tx1"/>
                </a:solidFill>
                <a:latin typeface="Arial" charset="0"/>
              </a:defRPr>
            </a:lvl2pPr>
            <a:lvl3pPr marL="1159701" indent="-231940" eaLnBrk="0" hangingPunct="0">
              <a:defRPr>
                <a:solidFill>
                  <a:schemeClr val="tx1"/>
                </a:solidFill>
                <a:latin typeface="Arial" charset="0"/>
              </a:defRPr>
            </a:lvl3pPr>
            <a:lvl4pPr marL="1623581" indent="-231940" eaLnBrk="0" hangingPunct="0">
              <a:defRPr>
                <a:solidFill>
                  <a:schemeClr val="tx1"/>
                </a:solidFill>
                <a:latin typeface="Arial" charset="0"/>
              </a:defRPr>
            </a:lvl4pPr>
            <a:lvl5pPr marL="2087460" indent="-231940" eaLnBrk="0" hangingPunct="0">
              <a:defRPr>
                <a:solidFill>
                  <a:schemeClr val="tx1"/>
                </a:solidFill>
                <a:latin typeface="Arial" charset="0"/>
              </a:defRPr>
            </a:lvl5pPr>
            <a:lvl6pPr marL="2551340" indent="-231940" eaLnBrk="0" fontAlgn="base" hangingPunct="0">
              <a:spcBef>
                <a:spcPct val="20000"/>
              </a:spcBef>
              <a:spcAft>
                <a:spcPct val="0"/>
              </a:spcAft>
              <a:defRPr>
                <a:solidFill>
                  <a:schemeClr val="tx1"/>
                </a:solidFill>
                <a:latin typeface="Arial" charset="0"/>
              </a:defRPr>
            </a:lvl6pPr>
            <a:lvl7pPr marL="3015219" indent="-231940" eaLnBrk="0" fontAlgn="base" hangingPunct="0">
              <a:spcBef>
                <a:spcPct val="20000"/>
              </a:spcBef>
              <a:spcAft>
                <a:spcPct val="0"/>
              </a:spcAft>
              <a:defRPr>
                <a:solidFill>
                  <a:schemeClr val="tx1"/>
                </a:solidFill>
                <a:latin typeface="Arial" charset="0"/>
              </a:defRPr>
            </a:lvl7pPr>
            <a:lvl8pPr marL="3479101" indent="-231940" eaLnBrk="0" fontAlgn="base" hangingPunct="0">
              <a:spcBef>
                <a:spcPct val="20000"/>
              </a:spcBef>
              <a:spcAft>
                <a:spcPct val="0"/>
              </a:spcAft>
              <a:defRPr>
                <a:solidFill>
                  <a:schemeClr val="tx1"/>
                </a:solidFill>
                <a:latin typeface="Arial" charset="0"/>
              </a:defRPr>
            </a:lvl8pPr>
            <a:lvl9pPr marL="3942982" indent="-231940" eaLnBrk="0" fontAlgn="base" hangingPunct="0">
              <a:spcBef>
                <a:spcPct val="20000"/>
              </a:spcBef>
              <a:spcAft>
                <a:spcPct val="0"/>
              </a:spcAft>
              <a:defRPr>
                <a:solidFill>
                  <a:schemeClr val="tx1"/>
                </a:solidFill>
                <a:latin typeface="Arial" charset="0"/>
              </a:defRPr>
            </a:lvl9pPr>
          </a:lstStyle>
          <a:p>
            <a:pPr eaLnBrk="1" hangingPunct="1"/>
            <a:fld id="{D2D404E0-6C01-4A0B-B9C7-DFB19790118C}" type="slidenum">
              <a:rPr lang="de-DE" smtClean="0">
                <a:latin typeface="Times New Roman" pitchFamily="18" charset="0"/>
              </a:rPr>
              <a:pPr eaLnBrk="1" hangingPunct="1"/>
              <a:t>17</a:t>
            </a:fld>
            <a:endParaRPr lang="de-DE" smtClean="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defTabSz="883310">
              <a:defRPr/>
            </a:pPr>
            <a:r>
              <a:rPr lang="de-DE" sz="1000" b="1" dirty="0"/>
              <a:t>Notizen „Gorleben</a:t>
            </a:r>
            <a:r>
              <a:rPr lang="de-DE" sz="1000" b="1" dirty="0" smtClean="0"/>
              <a:t>“:</a:t>
            </a:r>
          </a:p>
          <a:p>
            <a:pPr defTabSz="883310">
              <a:defRPr/>
            </a:pPr>
            <a:r>
              <a:rPr lang="de-DE" sz="1000" b="1" dirty="0" smtClean="0"/>
              <a:t>1977</a:t>
            </a:r>
            <a:r>
              <a:rPr lang="de-DE" sz="1000" dirty="0" smtClean="0"/>
              <a:t> </a:t>
            </a:r>
            <a:r>
              <a:rPr lang="de-DE" sz="1000" dirty="0"/>
              <a:t>Gorleben als Standort für ein nukleares Entsorgungszentrum benannt: Wiederaufarbeitung, Abfallkonditionierung, Endlagerung an einem Standort.</a:t>
            </a:r>
          </a:p>
          <a:p>
            <a:pPr>
              <a:defRPr/>
            </a:pPr>
            <a:r>
              <a:rPr lang="de-DE" sz="1000" b="1" dirty="0"/>
              <a:t>1979 – 1984 </a:t>
            </a:r>
            <a:r>
              <a:rPr lang="de-DE" sz="1000" dirty="0"/>
              <a:t>Übertägige Erkundung (Bohrungen), aber auch Scheitern der  </a:t>
            </a:r>
            <a:r>
              <a:rPr lang="de-DE" sz="1000" dirty="0" smtClean="0"/>
              <a:t>Wiederaufarbeitungsanlage auch aufgrund der Proteste. Erste Zweifel </a:t>
            </a:r>
            <a:r>
              <a:rPr lang="de-DE" sz="1000" dirty="0"/>
              <a:t>an der Eignung, weil der Salzstock Kontakt mit Grundwasser hat (Gorlebener Rinne). </a:t>
            </a:r>
          </a:p>
          <a:p>
            <a:pPr>
              <a:defRPr/>
            </a:pPr>
            <a:r>
              <a:rPr lang="de-DE" sz="1000" b="1" dirty="0"/>
              <a:t>1986 – 1997 </a:t>
            </a:r>
            <a:r>
              <a:rPr lang="de-DE" sz="1000" dirty="0"/>
              <a:t>Abteufen der Schächte und Auffahren des Erkundungsbergwerks in seiner heutigen Form</a:t>
            </a:r>
            <a:r>
              <a:rPr lang="de-DE" sz="1000" dirty="0" smtClean="0"/>
              <a:t>. Der</a:t>
            </a:r>
            <a:r>
              <a:rPr lang="de-DE" sz="1000" baseline="0" dirty="0" smtClean="0"/>
              <a:t> Begriff abteufen ist ein Fachbegriff aus der Bergmannsprache, Teufe bedeutet Tiefe.</a:t>
            </a:r>
            <a:endParaRPr lang="de-DE" sz="1000" dirty="0"/>
          </a:p>
          <a:p>
            <a:pPr>
              <a:defRPr/>
            </a:pPr>
            <a:r>
              <a:rPr lang="de-DE" sz="1000" b="1" dirty="0"/>
              <a:t>2000 – 2010 </a:t>
            </a:r>
            <a:r>
              <a:rPr lang="de-DE" sz="1000" b="0" dirty="0" smtClean="0"/>
              <a:t>Das</a:t>
            </a:r>
            <a:r>
              <a:rPr lang="de-DE" sz="1000" b="1" dirty="0" smtClean="0"/>
              <a:t> </a:t>
            </a:r>
            <a:r>
              <a:rPr lang="de-DE" sz="1000" dirty="0" smtClean="0"/>
              <a:t>Gorleben Moratorium war ein Teil des Atom-Konsenses, der ansonsten im Wesentlichen die</a:t>
            </a:r>
            <a:r>
              <a:rPr lang="de-DE" sz="1000" baseline="0" dirty="0" smtClean="0"/>
              <a:t> erste Laufzeitverkürzung der Kernkraftwerke betraf.</a:t>
            </a:r>
            <a:r>
              <a:rPr lang="de-DE" sz="1000" dirty="0" smtClean="0"/>
              <a:t> Die weitere Erkundung wurde </a:t>
            </a:r>
            <a:r>
              <a:rPr lang="de-DE" sz="1000" dirty="0"/>
              <a:t>eingestellt. Das Bergwerk wurde offen gehalten. </a:t>
            </a:r>
            <a:r>
              <a:rPr lang="de-DE" sz="1000" dirty="0" smtClean="0"/>
              <a:t>Der Zeitraum von 10 Jahren sollte </a:t>
            </a:r>
            <a:r>
              <a:rPr lang="de-DE" sz="1000" dirty="0"/>
              <a:t>der Klärung von Zweifelsfragen dienen. Forschungsergebnisse wurden vorgelegt.</a:t>
            </a:r>
          </a:p>
          <a:p>
            <a:pPr>
              <a:defRPr/>
            </a:pPr>
            <a:r>
              <a:rPr lang="de-DE" sz="1000" b="1" dirty="0"/>
              <a:t>2010</a:t>
            </a:r>
            <a:r>
              <a:rPr lang="de-DE" sz="1000" dirty="0"/>
              <a:t> Parlamentarischer Untersuchungsausschuss des Bundestags beschäftigt sich mit der Frage, ob die Auswahl von Gorleben zulässig war – im Ergebnis mit uneinheitlichen Voten.</a:t>
            </a:r>
          </a:p>
          <a:p>
            <a:pPr>
              <a:defRPr/>
            </a:pPr>
            <a:r>
              <a:rPr lang="de-DE" sz="1000" b="1" dirty="0"/>
              <a:t>2011</a:t>
            </a:r>
            <a:r>
              <a:rPr lang="de-DE" sz="1000" dirty="0"/>
              <a:t> Wiederaufnahme der untertägigen Erkundung; in einer „vorläufige Sicherheitsanalyse“ sollte der Wissensstand im Hinblick auf die Eignung von Gorleben bewertet werden</a:t>
            </a:r>
            <a:r>
              <a:rPr lang="de-DE" sz="1000" dirty="0" smtClean="0"/>
              <a:t>.</a:t>
            </a:r>
          </a:p>
          <a:p>
            <a:pPr>
              <a:defRPr/>
            </a:pPr>
            <a:r>
              <a:rPr lang="de-DE" sz="1000" b="1" dirty="0" smtClean="0"/>
              <a:t>2013</a:t>
            </a:r>
            <a:r>
              <a:rPr lang="de-DE" sz="1000" dirty="0" smtClean="0"/>
              <a:t> Einigung auf das Standortauswahlgesetz, das auch die Rolle von Gorleben festlegt</a:t>
            </a:r>
            <a:r>
              <a:rPr lang="de-DE" sz="1000" dirty="0" smtClean="0"/>
              <a:t>.</a:t>
            </a:r>
          </a:p>
          <a:p>
            <a:pPr>
              <a:defRPr/>
            </a:pPr>
            <a:r>
              <a:rPr lang="de-DE" sz="1000" b="1" dirty="0" smtClean="0"/>
              <a:t>2017</a:t>
            </a:r>
            <a:r>
              <a:rPr lang="de-DE" sz="1000" dirty="0" smtClean="0"/>
              <a:t> Diese</a:t>
            </a:r>
            <a:r>
              <a:rPr lang="de-DE" sz="1000" baseline="0" dirty="0" smtClean="0"/>
              <a:t> Rolle wird auch im neuen Standortauswahlgesetz gleich definiert – trotz intensiver Diskussionen</a:t>
            </a:r>
            <a:endParaRPr lang="de-DE" sz="1000" dirty="0" smtClean="0"/>
          </a:p>
          <a:p>
            <a:pPr>
              <a:defRPr/>
            </a:pPr>
            <a:endParaRPr lang="de-DE" sz="1000" dirty="0"/>
          </a:p>
          <a:p>
            <a:pPr marL="0" lvl="1">
              <a:tabLst>
                <a:tab pos="0" algn="l"/>
              </a:tabLst>
            </a:pPr>
            <a:r>
              <a:rPr lang="de-DE" sz="1000" b="1" dirty="0" smtClean="0"/>
              <a:t>2017 </a:t>
            </a:r>
            <a:r>
              <a:rPr lang="de-DE" sz="1000" b="1" dirty="0" smtClean="0"/>
              <a:t>Standortauswahlgesetz </a:t>
            </a:r>
            <a:r>
              <a:rPr lang="de-DE" sz="1000" b="1" dirty="0"/>
              <a:t>- § </a:t>
            </a:r>
            <a:r>
              <a:rPr lang="de-DE" sz="1000" b="1" dirty="0" smtClean="0"/>
              <a:t>36 </a:t>
            </a:r>
            <a:r>
              <a:rPr lang="de-DE" sz="1000" b="1" dirty="0"/>
              <a:t>Gorleben: </a:t>
            </a:r>
            <a:r>
              <a:rPr lang="de-DE" sz="1000" dirty="0" smtClean="0"/>
              <a:t>„Der Salzstock Gorleben wird wie jeder andere in Betracht kommende Standort gemäß den nach den §§22 bis 26 festgelegten Kriterien und Anforderungen in das Standortauswahlverfahren einbezogen. “</a:t>
            </a:r>
            <a:endParaRPr lang="de-DE" sz="1000" dirty="0"/>
          </a:p>
          <a:p>
            <a:pPr marL="173955" indent="-173955">
              <a:buFont typeface="Arial" panose="020B0604020202020204" pitchFamily="34" charset="0"/>
              <a:buChar char="•"/>
            </a:pPr>
            <a:r>
              <a:rPr lang="de-DE" sz="1000" dirty="0"/>
              <a:t>Gorleben bleibt im Verfahren. Er wird wie jeder andere Standort verglichen, ausgewählt oder ausgeschlossen.</a:t>
            </a:r>
          </a:p>
          <a:p>
            <a:pPr marL="173955" indent="-173955">
              <a:buFont typeface="Arial" panose="020B0604020202020204" pitchFamily="34" charset="0"/>
              <a:buChar char="•"/>
            </a:pPr>
            <a:r>
              <a:rPr lang="de-DE" sz="1000" dirty="0"/>
              <a:t>Gorleben ist kein Referenzstandort.</a:t>
            </a:r>
          </a:p>
          <a:p>
            <a:pPr marL="173955" indent="-173955">
              <a:buFont typeface="Arial" panose="020B0604020202020204" pitchFamily="34" charset="0"/>
              <a:buChar char="•"/>
            </a:pPr>
            <a:r>
              <a:rPr lang="de-DE" sz="1000" dirty="0"/>
              <a:t>Keine Wertung der fortgeschrittenen Erkenntnislage und der bereits vorhandenen Infrastruktur.</a:t>
            </a:r>
          </a:p>
          <a:p>
            <a:pPr marL="173955" indent="-173955">
              <a:buFont typeface="Arial" panose="020B0604020202020204" pitchFamily="34" charset="0"/>
              <a:buChar char="•"/>
            </a:pPr>
            <a:r>
              <a:rPr lang="de-DE" sz="1000" dirty="0"/>
              <a:t>Die bergmännische Erkundung wird beendet. Es wird aber Offenhaltung betrieben.</a:t>
            </a:r>
          </a:p>
          <a:p>
            <a:pPr marL="173955" indent="-173955">
              <a:buFont typeface="Arial" panose="020B0604020202020204" pitchFamily="34" charset="0"/>
              <a:buChar char="•"/>
            </a:pPr>
            <a:r>
              <a:rPr lang="de-DE" sz="1000" dirty="0"/>
              <a:t>Der Betrieb Gorlebens als Salzlabor ist unzulässig.</a:t>
            </a:r>
          </a:p>
          <a:p>
            <a:pPr marL="173955" indent="-173955">
              <a:buFont typeface="Arial" panose="020B0604020202020204" pitchFamily="34" charset="0"/>
              <a:buChar char="•"/>
            </a:pPr>
            <a:r>
              <a:rPr lang="de-DE" sz="1000" dirty="0"/>
              <a:t>Die vorläufige Sicherheitsuntersuchung wird ohne Eignungsaussage eingestellt.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3310">
              <a:defRPr/>
            </a:pPr>
            <a:r>
              <a:rPr lang="de-DE" sz="1000" b="1" dirty="0"/>
              <a:t>Notizen </a:t>
            </a:r>
            <a:r>
              <a:rPr lang="de-DE" sz="1000" b="1" dirty="0" smtClean="0"/>
              <a:t>„Zeitplan“: </a:t>
            </a:r>
            <a:endParaRPr lang="de-DE" sz="1000" b="1" dirty="0" smtClean="0"/>
          </a:p>
          <a:p>
            <a:pPr rtl="0" eaLnBrk="1" fontAlgn="t" latinLnBrk="0" hangingPunct="1"/>
            <a:r>
              <a:rPr lang="de-DE" sz="1000" dirty="0" smtClean="0"/>
              <a:t>2014 </a:t>
            </a:r>
            <a:r>
              <a:rPr lang="de-DE" sz="1000" dirty="0"/>
              <a:t>Einrichtung „Kommission Lagerung hoch radioaktiver Abfallstoffe“ </a:t>
            </a:r>
            <a:r>
              <a:rPr lang="de-DE" sz="1000" dirty="0" smtClean="0"/>
              <a:t>-</a:t>
            </a:r>
            <a:r>
              <a:rPr lang="de-DE" sz="1000" baseline="0" dirty="0" smtClean="0"/>
              <a:t> </a:t>
            </a:r>
            <a:r>
              <a:rPr lang="de-DE" sz="1000" dirty="0" smtClean="0"/>
              <a:t>erfolgt</a:t>
            </a:r>
            <a:endParaRPr lang="de-DE" sz="1000" dirty="0"/>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2016 </a:t>
            </a:r>
            <a:r>
              <a:rPr lang="de-DE" sz="1200" kern="1200" dirty="0" smtClean="0">
                <a:solidFill>
                  <a:schemeClr val="tx1"/>
                </a:solidFill>
                <a:effectLst/>
                <a:latin typeface="+mn-lt"/>
                <a:ea typeface="+mn-ea"/>
                <a:cs typeface="+mn-cs"/>
              </a:rPr>
              <a:t>Empfehlungen der Kommission, Bewertung des Standortauswahlgesetzes </a:t>
            </a:r>
            <a:r>
              <a:rPr lang="de-DE" sz="1200" kern="1200" dirty="0" smtClean="0">
                <a:solidFill>
                  <a:schemeClr val="tx1"/>
                </a:solidFill>
                <a:effectLst/>
                <a:latin typeface="+mn-lt"/>
                <a:ea typeface="+mn-ea"/>
                <a:cs typeface="+mn-cs"/>
              </a:rPr>
              <a:t>- </a:t>
            </a:r>
            <a:r>
              <a:rPr lang="de-DE" sz="1200" dirty="0" smtClean="0">
                <a:latin typeface="Helvetica" pitchFamily="34" charset="0"/>
              </a:rPr>
              <a:t>erfolgt</a:t>
            </a:r>
            <a:endParaRPr lang="de-DE" sz="1200" dirty="0" smtClean="0">
              <a:latin typeface="Helvetica" pitchFamily="34" charset="0"/>
            </a:endParaRPr>
          </a:p>
          <a:p>
            <a:pPr rtl="0" eaLnBrk="1" fontAlgn="t" latinLnBrk="0" hangingPunct="1"/>
            <a:r>
              <a:rPr lang="de-DE" sz="1000" dirty="0" smtClean="0"/>
              <a:t>2016 Neuorganisation der Akteure beim Standortauswahlprozess: Vorhabenträger Bundesgesellschaft Endlagerung, Regulierungsbehörde:</a:t>
            </a:r>
            <a:r>
              <a:rPr lang="de-DE" sz="1000" baseline="0" dirty="0" smtClean="0"/>
              <a:t> Bundesamt für kerntechnische Entsorgungssicherheit</a:t>
            </a:r>
            <a:endParaRPr lang="de-DE" sz="1000" dirty="0" smtClean="0"/>
          </a:p>
          <a:p>
            <a:pPr rtl="0" eaLnBrk="1" fontAlgn="t" latinLnBrk="0" hangingPunct="1"/>
            <a:r>
              <a:rPr lang="de-DE" sz="1000" dirty="0" smtClean="0"/>
              <a:t>2017 </a:t>
            </a:r>
            <a:r>
              <a:rPr lang="de-DE" sz="1000" dirty="0"/>
              <a:t>Beginn des Standortauswahlverfahrens </a:t>
            </a:r>
            <a:r>
              <a:rPr lang="de-DE" sz="1000" dirty="0" smtClean="0"/>
              <a:t>– erfolgt</a:t>
            </a:r>
          </a:p>
          <a:p>
            <a:pPr rtl="0" eaLnBrk="1" fontAlgn="t" latinLnBrk="0" hangingPunct="1"/>
            <a:r>
              <a:rPr lang="de-DE" sz="1000" dirty="0" smtClean="0"/>
              <a:t>20xx </a:t>
            </a:r>
            <a:r>
              <a:rPr lang="de-DE" sz="1000" dirty="0"/>
              <a:t>Entscheidung über Standorte zur übertägigen Erkundung </a:t>
            </a:r>
            <a:r>
              <a:rPr lang="de-DE" sz="1000" dirty="0" smtClean="0"/>
              <a:t>– Termin steht nicht fest</a:t>
            </a:r>
            <a:endParaRPr lang="de-DE" sz="1000" dirty="0"/>
          </a:p>
          <a:p>
            <a:pPr rtl="0" eaLnBrk="1" fontAlgn="t" latinLnBrk="0" hangingPunct="1"/>
            <a:r>
              <a:rPr lang="de-DE" sz="1000" dirty="0" smtClean="0"/>
              <a:t>20xx </a:t>
            </a:r>
            <a:r>
              <a:rPr lang="de-DE" sz="1000" dirty="0"/>
              <a:t>Entscheidung über Standorte zur untertägigen Erkundung </a:t>
            </a:r>
            <a:r>
              <a:rPr lang="de-DE" sz="1000" dirty="0" smtClean="0"/>
              <a:t>– Termin steht nicht fest</a:t>
            </a:r>
            <a:endParaRPr lang="de-DE" sz="1000" dirty="0"/>
          </a:p>
          <a:p>
            <a:pPr rtl="0" eaLnBrk="1" fontAlgn="t" latinLnBrk="0" hangingPunct="1"/>
            <a:r>
              <a:rPr lang="de-DE" sz="1000" dirty="0"/>
              <a:t>2031 Standortentscheidung </a:t>
            </a:r>
            <a:r>
              <a:rPr lang="de-DE" sz="1000" dirty="0" smtClean="0"/>
              <a:t>–</a:t>
            </a:r>
            <a:r>
              <a:rPr lang="de-DE" sz="1000" baseline="0" dirty="0" smtClean="0"/>
              <a:t> Termin wurde im </a:t>
            </a:r>
            <a:r>
              <a:rPr lang="de-DE" sz="1000" baseline="0" dirty="0" err="1" smtClean="0"/>
              <a:t>StandAG</a:t>
            </a:r>
            <a:r>
              <a:rPr lang="de-DE" sz="1000" baseline="0" dirty="0" smtClean="0"/>
              <a:t> festgelegt.</a:t>
            </a:r>
            <a:endParaRPr lang="de-DE" sz="1000" dirty="0"/>
          </a:p>
          <a:p>
            <a:pPr rtl="0" eaLnBrk="1" fontAlgn="t" latinLnBrk="0" hangingPunct="1"/>
            <a:r>
              <a:rPr lang="de-DE" sz="1000" dirty="0"/>
              <a:t>Dann: Genehmigungsverfahren, Bau, Betrieb, Stilllegung (insgesamt bestimmt noch etwa hundert Jahre</a:t>
            </a:r>
            <a:r>
              <a:rPr lang="de-DE" sz="1000" dirty="0" smtClean="0"/>
              <a:t>)</a:t>
            </a:r>
          </a:p>
          <a:p>
            <a:pPr rtl="0" eaLnBrk="1" fontAlgn="t" latinLnBrk="0" hangingPunct="1"/>
            <a:endParaRPr lang="de-DE" sz="1000" dirty="0" smtClean="0"/>
          </a:p>
          <a:p>
            <a:pPr rtl="0" eaLnBrk="1" fontAlgn="t" latinLnBrk="0" hangingPunct="1"/>
            <a:r>
              <a:rPr lang="de-DE" sz="1000" dirty="0" smtClean="0"/>
              <a:t>Es ist umstritten,</a:t>
            </a:r>
            <a:r>
              <a:rPr lang="de-DE" sz="1000" baseline="0" dirty="0" smtClean="0"/>
              <a:t> ob der </a:t>
            </a:r>
            <a:r>
              <a:rPr lang="de-DE" sz="1000" baseline="0" dirty="0" smtClean="0"/>
              <a:t>Termin 2031 eingehalten </a:t>
            </a:r>
            <a:r>
              <a:rPr lang="de-DE" sz="1000" baseline="0" dirty="0" smtClean="0"/>
              <a:t>werden kann. Aber </a:t>
            </a:r>
            <a:r>
              <a:rPr lang="de-DE" sz="1000" baseline="0" dirty="0" smtClean="0"/>
              <a:t>das Verfahren wurde gestartet.</a:t>
            </a:r>
            <a:endParaRPr lang="de-DE" sz="1000" dirty="0"/>
          </a:p>
        </p:txBody>
      </p:sp>
      <p:sp>
        <p:nvSpPr>
          <p:cNvPr id="4" name="Foliennummernplatzhalter 3"/>
          <p:cNvSpPr>
            <a:spLocks noGrp="1"/>
          </p:cNvSpPr>
          <p:nvPr>
            <p:ph type="sldNum" sz="quarter" idx="10"/>
          </p:nvPr>
        </p:nvSpPr>
        <p:spPr/>
        <p:txBody>
          <a:bodyPr/>
          <a:lstStyle/>
          <a:p>
            <a:fld id="{3ACCE094-BEE7-4D1C-BF42-52A850F1A9B8}" type="slidenum">
              <a:rPr lang="de-DE" smtClean="0"/>
              <a:t>18</a:t>
            </a:fld>
            <a:endParaRPr lang="de-DE"/>
          </a:p>
        </p:txBody>
      </p:sp>
    </p:spTree>
    <p:extLst>
      <p:ext uri="{BB962C8B-B14F-4D97-AF65-F5344CB8AC3E}">
        <p14:creationId xmlns:p14="http://schemas.microsoft.com/office/powerpoint/2010/main" val="1021798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ACCE094-BEE7-4D1C-BF42-52A850F1A9B8}" type="slidenum">
              <a:rPr lang="de-DE" smtClean="0"/>
              <a:t>19</a:t>
            </a:fld>
            <a:endParaRPr lang="de-DE"/>
          </a:p>
        </p:txBody>
      </p:sp>
    </p:spTree>
    <p:extLst>
      <p:ext uri="{BB962C8B-B14F-4D97-AF65-F5344CB8AC3E}">
        <p14:creationId xmlns:p14="http://schemas.microsoft.com/office/powerpoint/2010/main" val="2563060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b="1" dirty="0"/>
              <a:t>Notizen „Themen“: </a:t>
            </a:r>
            <a:endParaRPr lang="de-DE" sz="1000" b="1" dirty="0" smtClean="0"/>
          </a:p>
          <a:p>
            <a:r>
              <a:rPr lang="de-DE" sz="1000" dirty="0" smtClean="0"/>
              <a:t>Die </a:t>
            </a:r>
            <a:r>
              <a:rPr lang="de-DE" sz="1000" dirty="0"/>
              <a:t>nicht behandelten Themen sind zwar auch wichtig, </a:t>
            </a:r>
            <a:r>
              <a:rPr lang="de-DE" sz="1000" dirty="0" smtClean="0"/>
              <a:t>würden aber hier den Rahmen sprengen. </a:t>
            </a:r>
            <a:endParaRPr lang="de-DE" sz="1000" dirty="0"/>
          </a:p>
        </p:txBody>
      </p:sp>
      <p:sp>
        <p:nvSpPr>
          <p:cNvPr id="4" name="Foliennummernplatzhalter 3"/>
          <p:cNvSpPr>
            <a:spLocks noGrp="1"/>
          </p:cNvSpPr>
          <p:nvPr>
            <p:ph type="sldNum" sz="quarter" idx="10"/>
          </p:nvPr>
        </p:nvSpPr>
        <p:spPr/>
        <p:txBody>
          <a:bodyPr/>
          <a:lstStyle/>
          <a:p>
            <a:fld id="{3ACCE094-BEE7-4D1C-BF42-52A850F1A9B8}" type="slidenum">
              <a:rPr lang="de-DE" smtClean="0"/>
              <a:t>2</a:t>
            </a:fld>
            <a:endParaRPr lang="de-DE"/>
          </a:p>
        </p:txBody>
      </p:sp>
    </p:spTree>
    <p:extLst>
      <p:ext uri="{BB962C8B-B14F-4D97-AF65-F5344CB8AC3E}">
        <p14:creationId xmlns:p14="http://schemas.microsoft.com/office/powerpoint/2010/main" val="3017300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3310">
              <a:defRPr/>
            </a:pPr>
            <a:r>
              <a:rPr lang="de-DE" sz="1000" b="1" dirty="0"/>
              <a:t>Notizen „Debatte“: Warum sind Endlager bis jetzt weltweit gescheitert?</a:t>
            </a:r>
          </a:p>
          <a:p>
            <a:r>
              <a:rPr lang="de-DE" sz="1000" dirty="0"/>
              <a:t>Aufgabenstellung wurde unterschätzt (60er und 70er Jahre)</a:t>
            </a:r>
          </a:p>
          <a:p>
            <a:r>
              <a:rPr lang="de-DE" sz="1000" dirty="0"/>
              <a:t>Sachfremde Erwägungen dominierten Auswahlprozesse, Beispiele:</a:t>
            </a:r>
          </a:p>
          <a:p>
            <a:pPr marL="628650" lvl="1" indent="-171450">
              <a:buFont typeface="Arial" panose="020B0604020202020204" pitchFamily="34" charset="0"/>
              <a:buChar char="•"/>
            </a:pPr>
            <a:r>
              <a:rPr lang="de-DE" sz="1000" dirty="0" smtClean="0"/>
              <a:t>Region wurde ausgewählt wegen geringer </a:t>
            </a:r>
            <a:r>
              <a:rPr lang="de-DE" sz="1000" dirty="0"/>
              <a:t>Bevölkerungsdichte, </a:t>
            </a:r>
            <a:r>
              <a:rPr lang="de-DE" sz="1000" dirty="0" smtClean="0"/>
              <a:t>schwacher wirtschaftlicher </a:t>
            </a:r>
            <a:r>
              <a:rPr lang="de-DE" sz="1000" dirty="0"/>
              <a:t>Entwicklung </a:t>
            </a:r>
            <a:br>
              <a:rPr lang="de-DE" sz="1000" dirty="0"/>
            </a:br>
            <a:r>
              <a:rPr lang="de-DE" sz="1000" dirty="0"/>
              <a:t>(Gorleben und Yucca Mountain, USA).</a:t>
            </a:r>
          </a:p>
          <a:p>
            <a:pPr marL="628650" lvl="1" indent="-171450">
              <a:buFont typeface="Arial" panose="020B0604020202020204" pitchFamily="34" charset="0"/>
              <a:buChar char="•"/>
            </a:pPr>
            <a:r>
              <a:rPr lang="de-DE" sz="1000" dirty="0"/>
              <a:t>Regionen mit größerer Akzeptanz, die bereits von Kernenergienutzung profitieren, wurden ausgewählt, um Durchführbarkeit zu ermöglichen.</a:t>
            </a:r>
          </a:p>
          <a:p>
            <a:r>
              <a:rPr lang="de-DE" sz="1000" dirty="0"/>
              <a:t>Öffentliche und politische Akzeptanz fehlte, Beispiele:</a:t>
            </a:r>
          </a:p>
          <a:p>
            <a:pPr marL="628650" lvl="1" indent="-171450">
              <a:buFont typeface="Arial" panose="020B0604020202020204" pitchFamily="34" charset="0"/>
              <a:buChar char="•"/>
            </a:pPr>
            <a:r>
              <a:rPr lang="de-DE" sz="1000" dirty="0"/>
              <a:t>V.a. wenn </a:t>
            </a:r>
            <a:r>
              <a:rPr lang="de-DE" sz="1000" dirty="0" smtClean="0"/>
              <a:t>Standortsuchverfahren ohne öffentliche</a:t>
            </a:r>
            <a:r>
              <a:rPr lang="de-DE" sz="1000" baseline="0" dirty="0" smtClean="0"/>
              <a:t> Beteiligung </a:t>
            </a:r>
            <a:r>
              <a:rPr lang="de-DE" sz="1000" dirty="0" smtClean="0"/>
              <a:t>nach </a:t>
            </a:r>
            <a:r>
              <a:rPr lang="de-DE" sz="1000" dirty="0"/>
              <a:t>dem </a:t>
            </a:r>
            <a:r>
              <a:rPr lang="de-DE" sz="1000" dirty="0" smtClean="0"/>
              <a:t>Muster „</a:t>
            </a:r>
            <a:r>
              <a:rPr lang="de-DE" sz="1000" dirty="0" smtClean="0"/>
              <a:t>Entscheiden</a:t>
            </a:r>
            <a:r>
              <a:rPr lang="de-DE" sz="1000" dirty="0"/>
              <a:t>, Verkünden, Verteidigen“ ablief.</a:t>
            </a:r>
          </a:p>
          <a:p>
            <a:pPr marL="628650" lvl="1" indent="-171450">
              <a:buFont typeface="Arial" panose="020B0604020202020204" pitchFamily="34" charset="0"/>
              <a:buChar char="•"/>
            </a:pPr>
            <a:r>
              <a:rPr lang="de-DE" sz="1000" dirty="0"/>
              <a:t>Nur Risiko, aber kein Profit für Region </a:t>
            </a:r>
            <a:r>
              <a:rPr lang="de-DE" sz="1000" dirty="0" smtClean="0"/>
              <a:t>sichtbar</a:t>
            </a:r>
            <a:r>
              <a:rPr lang="de-DE" sz="1000" baseline="0" dirty="0" smtClean="0"/>
              <a:t> war.</a:t>
            </a:r>
            <a:endParaRPr lang="de-DE" sz="1000" dirty="0"/>
          </a:p>
          <a:p>
            <a:pPr marL="628650" lvl="1" indent="-171450">
              <a:buFont typeface="Arial" panose="020B0604020202020204" pitchFamily="34" charset="0"/>
              <a:buChar char="•"/>
            </a:pPr>
            <a:r>
              <a:rPr lang="de-DE" sz="1000" dirty="0"/>
              <a:t>Zweifel an Verantwortungsbewusstsein der </a:t>
            </a:r>
            <a:r>
              <a:rPr lang="de-DE" sz="1000" dirty="0" smtClean="0"/>
              <a:t>Zuständigen herrschte.</a:t>
            </a:r>
            <a:endParaRPr lang="de-DE" sz="1000" dirty="0"/>
          </a:p>
          <a:p>
            <a:pPr marL="628650" lvl="1" indent="-171450">
              <a:buFont typeface="Arial" panose="020B0604020202020204" pitchFamily="34" charset="0"/>
              <a:buChar char="•"/>
            </a:pPr>
            <a:r>
              <a:rPr lang="de-DE" sz="1000" dirty="0"/>
              <a:t>Unzureichende Information und Kommunikation mit Betroffenen (Verweis auf Expertise der Zuständigen, statt ernsthafter Umgang mit Befürchtungen und Kritik).</a:t>
            </a:r>
          </a:p>
          <a:p>
            <a:pPr marL="628650" lvl="1" indent="-171450">
              <a:buFont typeface="Arial" panose="020B0604020202020204" pitchFamily="34" charset="0"/>
              <a:buChar char="•"/>
            </a:pPr>
            <a:r>
              <a:rPr lang="de-DE" sz="1000" dirty="0"/>
              <a:t>Unzureichende Unabhängigkeit staatlicher Kontrollbehörden, Rückzug auf formale Abläufe und Rechtspositionen, Versuche Akzeptanz zu „kaufen“.</a:t>
            </a:r>
          </a:p>
          <a:p>
            <a:r>
              <a:rPr lang="de-DE" sz="1000" dirty="0"/>
              <a:t>Entscheidung, ob das Risiko der Endlagerung an sich tragbar ist, ist </a:t>
            </a:r>
            <a:r>
              <a:rPr lang="de-DE" sz="1000" dirty="0" smtClean="0"/>
              <a:t>umstritten.</a:t>
            </a:r>
            <a:endParaRPr lang="de-DE" sz="1000" dirty="0"/>
          </a:p>
        </p:txBody>
      </p:sp>
      <p:sp>
        <p:nvSpPr>
          <p:cNvPr id="4" name="Foliennummernplatzhalter 3"/>
          <p:cNvSpPr>
            <a:spLocks noGrp="1"/>
          </p:cNvSpPr>
          <p:nvPr>
            <p:ph type="sldNum" sz="quarter" idx="10"/>
          </p:nvPr>
        </p:nvSpPr>
        <p:spPr/>
        <p:txBody>
          <a:bodyPr/>
          <a:lstStyle/>
          <a:p>
            <a:fld id="{3ACCE094-BEE7-4D1C-BF42-52A850F1A9B8}" type="slidenum">
              <a:rPr lang="de-DE" smtClean="0"/>
              <a:t>20</a:t>
            </a:fld>
            <a:endParaRPr lang="de-DE"/>
          </a:p>
        </p:txBody>
      </p:sp>
    </p:spTree>
    <p:extLst>
      <p:ext uri="{BB962C8B-B14F-4D97-AF65-F5344CB8AC3E}">
        <p14:creationId xmlns:p14="http://schemas.microsoft.com/office/powerpoint/2010/main" val="294036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9975" indent="-289975" defTabSz="927919">
              <a:defRPr/>
            </a:pPr>
            <a:r>
              <a:rPr lang="de-DE" sz="1000" b="1" dirty="0"/>
              <a:t>Notizen „Ethik</a:t>
            </a:r>
            <a:r>
              <a:rPr lang="de-DE" sz="1000" b="1" dirty="0" smtClean="0"/>
              <a:t>“:</a:t>
            </a:r>
          </a:p>
          <a:p>
            <a:pPr marL="0" marR="0" indent="0" algn="l" defTabSz="927919"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000" dirty="0" smtClean="0"/>
              <a:t>Zum letzten Spiegelstrich: Einerseits könnten Generationen in der Zukunft bessere Techniken für den Umgang mit dem Abfall haben oder einen Wertstoff darin sehen. Andererseits kann der Abfall auch eine Belastung sein,</a:t>
            </a:r>
            <a:r>
              <a:rPr lang="de-DE" sz="1000" baseline="0" dirty="0" smtClean="0"/>
              <a:t> </a:t>
            </a:r>
            <a:r>
              <a:rPr lang="de-DE" sz="1000" dirty="0" smtClean="0"/>
              <a:t>für dessen</a:t>
            </a:r>
            <a:r>
              <a:rPr lang="de-DE" sz="1000" baseline="0" dirty="0" smtClean="0"/>
              <a:t> Überwachung</a:t>
            </a:r>
            <a:r>
              <a:rPr lang="de-DE" sz="1000" dirty="0" smtClean="0"/>
              <a:t> zukünftige Generationen Ressourcen wie Geld und Man Power aufbringen müssen.</a:t>
            </a:r>
          </a:p>
          <a:p>
            <a:pPr marL="289975" indent="-289975" defTabSz="927919">
              <a:defRPr/>
            </a:pPr>
            <a:endParaRPr lang="de-DE" sz="1000" b="1" dirty="0"/>
          </a:p>
        </p:txBody>
      </p:sp>
      <p:sp>
        <p:nvSpPr>
          <p:cNvPr id="4" name="Foliennummernplatzhalter 3"/>
          <p:cNvSpPr>
            <a:spLocks noGrp="1"/>
          </p:cNvSpPr>
          <p:nvPr>
            <p:ph type="sldNum" sz="quarter" idx="10"/>
          </p:nvPr>
        </p:nvSpPr>
        <p:spPr/>
        <p:txBody>
          <a:bodyPr/>
          <a:lstStyle/>
          <a:p>
            <a:fld id="{3ACCE094-BEE7-4D1C-BF42-52A850F1A9B8}" type="slidenum">
              <a:rPr lang="de-DE" smtClean="0"/>
              <a:t>21</a:t>
            </a:fld>
            <a:endParaRPr lang="de-DE"/>
          </a:p>
        </p:txBody>
      </p:sp>
    </p:spTree>
    <p:extLst>
      <p:ext uri="{BB962C8B-B14F-4D97-AF65-F5344CB8AC3E}">
        <p14:creationId xmlns:p14="http://schemas.microsoft.com/office/powerpoint/2010/main" val="1320045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3807" indent="-289925" eaLnBrk="0" hangingPunct="0">
              <a:defRPr>
                <a:solidFill>
                  <a:schemeClr val="tx1"/>
                </a:solidFill>
                <a:latin typeface="Arial" charset="0"/>
              </a:defRPr>
            </a:lvl2pPr>
            <a:lvl3pPr marL="1159701" indent="-231940" eaLnBrk="0" hangingPunct="0">
              <a:defRPr>
                <a:solidFill>
                  <a:schemeClr val="tx1"/>
                </a:solidFill>
                <a:latin typeface="Arial" charset="0"/>
              </a:defRPr>
            </a:lvl3pPr>
            <a:lvl4pPr marL="1623581" indent="-231940" eaLnBrk="0" hangingPunct="0">
              <a:defRPr>
                <a:solidFill>
                  <a:schemeClr val="tx1"/>
                </a:solidFill>
                <a:latin typeface="Arial" charset="0"/>
              </a:defRPr>
            </a:lvl4pPr>
            <a:lvl5pPr marL="2087460" indent="-231940" eaLnBrk="0" hangingPunct="0">
              <a:defRPr>
                <a:solidFill>
                  <a:schemeClr val="tx1"/>
                </a:solidFill>
                <a:latin typeface="Arial" charset="0"/>
              </a:defRPr>
            </a:lvl5pPr>
            <a:lvl6pPr marL="2551340" indent="-231940" eaLnBrk="0" fontAlgn="base" hangingPunct="0">
              <a:spcBef>
                <a:spcPct val="20000"/>
              </a:spcBef>
              <a:spcAft>
                <a:spcPct val="0"/>
              </a:spcAft>
              <a:defRPr>
                <a:solidFill>
                  <a:schemeClr val="tx1"/>
                </a:solidFill>
                <a:latin typeface="Arial" charset="0"/>
              </a:defRPr>
            </a:lvl6pPr>
            <a:lvl7pPr marL="3015219" indent="-231940" eaLnBrk="0" fontAlgn="base" hangingPunct="0">
              <a:spcBef>
                <a:spcPct val="20000"/>
              </a:spcBef>
              <a:spcAft>
                <a:spcPct val="0"/>
              </a:spcAft>
              <a:defRPr>
                <a:solidFill>
                  <a:schemeClr val="tx1"/>
                </a:solidFill>
                <a:latin typeface="Arial" charset="0"/>
              </a:defRPr>
            </a:lvl7pPr>
            <a:lvl8pPr marL="3479101" indent="-231940" eaLnBrk="0" fontAlgn="base" hangingPunct="0">
              <a:spcBef>
                <a:spcPct val="20000"/>
              </a:spcBef>
              <a:spcAft>
                <a:spcPct val="0"/>
              </a:spcAft>
              <a:defRPr>
                <a:solidFill>
                  <a:schemeClr val="tx1"/>
                </a:solidFill>
                <a:latin typeface="Arial" charset="0"/>
              </a:defRPr>
            </a:lvl8pPr>
            <a:lvl9pPr marL="3942982" indent="-231940" eaLnBrk="0" fontAlgn="base" hangingPunct="0">
              <a:spcBef>
                <a:spcPct val="20000"/>
              </a:spcBef>
              <a:spcAft>
                <a:spcPct val="0"/>
              </a:spcAft>
              <a:defRPr>
                <a:solidFill>
                  <a:schemeClr val="tx1"/>
                </a:solidFill>
                <a:latin typeface="Arial" charset="0"/>
              </a:defRPr>
            </a:lvl9pPr>
          </a:lstStyle>
          <a:p>
            <a:pPr eaLnBrk="1" hangingPunct="1"/>
            <a:fld id="{BF360E96-F807-4E60-95DB-EF6F1F9608CC}" type="slidenum">
              <a:rPr lang="de-DE" smtClean="0">
                <a:latin typeface="Times New Roman" pitchFamily="18" charset="0"/>
              </a:rPr>
              <a:pPr eaLnBrk="1" hangingPunct="1"/>
              <a:t>22</a:t>
            </a:fld>
            <a:endParaRPr lang="de-DE" smtClean="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ACCE094-BEE7-4D1C-BF42-52A850F1A9B8}" type="slidenum">
              <a:rPr lang="de-DE" smtClean="0"/>
              <a:t>3</a:t>
            </a:fld>
            <a:endParaRPr lang="de-DE"/>
          </a:p>
        </p:txBody>
      </p:sp>
    </p:spTree>
    <p:extLst>
      <p:ext uri="{BB962C8B-B14F-4D97-AF65-F5344CB8AC3E}">
        <p14:creationId xmlns:p14="http://schemas.microsoft.com/office/powerpoint/2010/main" val="819213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b="1" dirty="0">
                <a:latin typeface="Helvetica" pitchFamily="34" charset="0"/>
              </a:rPr>
              <a:t>Notizen  „Wozu Endlager?“:</a:t>
            </a:r>
            <a:endParaRPr lang="de-DE" sz="1000" dirty="0">
              <a:latin typeface="Helvetica" pitchFamily="34" charset="0"/>
            </a:endParaRPr>
          </a:p>
          <a:p>
            <a:pPr marL="173965" indent="-173965">
              <a:buFontTx/>
              <a:buChar char="-"/>
            </a:pPr>
            <a:r>
              <a:rPr lang="de-DE" sz="1000" dirty="0">
                <a:latin typeface="Helvetica" pitchFamily="34" charset="0"/>
              </a:rPr>
              <a:t>Aus der friedlichen Nutzung der </a:t>
            </a:r>
            <a:r>
              <a:rPr lang="de-DE" sz="1000" dirty="0" smtClean="0">
                <a:latin typeface="Helvetica" pitchFamily="34" charset="0"/>
              </a:rPr>
              <a:t>Kernenergie – im Wesentlichen der Stromproduktion -  </a:t>
            </a:r>
            <a:r>
              <a:rPr lang="de-DE" sz="1000" dirty="0">
                <a:latin typeface="Helvetica" pitchFamily="34" charset="0"/>
              </a:rPr>
              <a:t>resultieren radioaktive Abfälle, die nicht weiter verwendet werden können.</a:t>
            </a:r>
          </a:p>
          <a:p>
            <a:pPr marL="173965" indent="-173965">
              <a:buFontTx/>
              <a:buChar char="-"/>
            </a:pPr>
            <a:r>
              <a:rPr lang="de-DE" sz="1000" dirty="0">
                <a:latin typeface="Helvetica" pitchFamily="34" charset="0"/>
              </a:rPr>
              <a:t>Wegen ihrer radioaktiven Strahlung sind sie gefährlich für Mensch und Umwelt.</a:t>
            </a:r>
          </a:p>
          <a:p>
            <a:pPr marL="173965" indent="-173965">
              <a:buFontTx/>
              <a:buChar char="-"/>
            </a:pPr>
            <a:r>
              <a:rPr lang="de-DE" sz="1000" dirty="0">
                <a:latin typeface="Helvetica" pitchFamily="34" charset="0"/>
              </a:rPr>
              <a:t>Diese Gefährdung bleibt </a:t>
            </a:r>
            <a:r>
              <a:rPr lang="de-DE" sz="1000" dirty="0" smtClean="0">
                <a:latin typeface="Helvetica" pitchFamily="34" charset="0"/>
              </a:rPr>
              <a:t>im Vergleich zu einem Menschenleben quasi </a:t>
            </a:r>
            <a:r>
              <a:rPr lang="de-DE" sz="1000" dirty="0">
                <a:latin typeface="Helvetica" pitchFamily="34" charset="0"/>
              </a:rPr>
              <a:t>für immer bestehen.</a:t>
            </a:r>
          </a:p>
          <a:p>
            <a:pPr marL="173965" indent="-173965">
              <a:buFontTx/>
              <a:buChar char="-"/>
            </a:pPr>
            <a:r>
              <a:rPr lang="de-DE" sz="1000" dirty="0">
                <a:latin typeface="Helvetica" pitchFamily="34" charset="0"/>
              </a:rPr>
              <a:t>Endlagerung in tiefen geologischen Formationen </a:t>
            </a:r>
            <a:r>
              <a:rPr lang="de-DE" sz="1000" dirty="0" smtClean="0">
                <a:latin typeface="Helvetica" pitchFamily="34" charset="0"/>
              </a:rPr>
              <a:t>kann </a:t>
            </a:r>
            <a:r>
              <a:rPr lang="de-DE" sz="1000" dirty="0">
                <a:latin typeface="Helvetica" pitchFamily="34" charset="0"/>
              </a:rPr>
              <a:t>Sicherheit über Millionen von </a:t>
            </a:r>
            <a:r>
              <a:rPr lang="de-DE" sz="1000" dirty="0" smtClean="0">
                <a:latin typeface="Helvetica" pitchFamily="34" charset="0"/>
              </a:rPr>
              <a:t>Jahren bieten. </a:t>
            </a:r>
            <a:r>
              <a:rPr lang="de-DE" sz="1000" dirty="0">
                <a:latin typeface="Helvetica" pitchFamily="34" charset="0"/>
              </a:rPr>
              <a:t>Dazu müssen Schichten ausgewählt werden, die die Abfälle dicht umschließen können und sich über Millionen von Jahren kaum verändern.</a:t>
            </a:r>
          </a:p>
          <a:p>
            <a:pPr defTabSz="927815">
              <a:defRPr/>
            </a:pPr>
            <a:r>
              <a:rPr lang="de-DE" sz="1000" b="1" kern="0" dirty="0">
                <a:latin typeface="Helvetica" pitchFamily="34" charset="0"/>
                <a:ea typeface="ＭＳ Ｐゴシック" charset="-128"/>
                <a:cs typeface="Arial"/>
              </a:rPr>
              <a:t>Wesentliches Problem</a:t>
            </a:r>
            <a:r>
              <a:rPr lang="de-DE" sz="1000" kern="0" dirty="0">
                <a:latin typeface="Helvetica" pitchFamily="34" charset="0"/>
                <a:ea typeface="ＭＳ Ｐゴシック" charset="-128"/>
                <a:cs typeface="Arial"/>
              </a:rPr>
              <a:t>: </a:t>
            </a:r>
            <a:endParaRPr lang="de-DE" sz="1000" kern="0" dirty="0" smtClean="0">
              <a:latin typeface="Helvetica" pitchFamily="34" charset="0"/>
              <a:ea typeface="ＭＳ Ｐゴシック" charset="-128"/>
              <a:cs typeface="Arial"/>
            </a:endParaRPr>
          </a:p>
          <a:p>
            <a:pPr defTabSz="927815">
              <a:defRPr/>
            </a:pPr>
            <a:r>
              <a:rPr lang="de-DE" sz="1000" kern="0" dirty="0" smtClean="0">
                <a:latin typeface="Helvetica" pitchFamily="34" charset="0"/>
                <a:ea typeface="ＭＳ Ｐゴシック" charset="-128"/>
                <a:cs typeface="Arial"/>
              </a:rPr>
              <a:t>Die Menschen, </a:t>
            </a:r>
            <a:r>
              <a:rPr lang="de-DE" sz="1000" kern="0" dirty="0">
                <a:latin typeface="Helvetica" pitchFamily="34" charset="0"/>
                <a:ea typeface="ＭＳ Ｐゴシック" charset="-128"/>
                <a:cs typeface="Arial"/>
              </a:rPr>
              <a:t>die in der Nähe eines geeigneten Standortes leben, möchten in aller Regel nicht, dass in ihrer Nähe ein </a:t>
            </a:r>
            <a:r>
              <a:rPr lang="de-DE" sz="1000" dirty="0">
                <a:latin typeface="Helvetica" pitchFamily="34" charset="0"/>
              </a:rPr>
              <a:t>Endlager entsteht. Es gibt ein Akzeptanzproblem.</a:t>
            </a:r>
          </a:p>
          <a:p>
            <a:pPr defTabSz="927815">
              <a:defRPr/>
            </a:pPr>
            <a:r>
              <a:rPr lang="de-DE" sz="1000" b="1" kern="0" dirty="0">
                <a:latin typeface="Helvetica" pitchFamily="34" charset="0"/>
                <a:ea typeface="ＭＳ Ｐゴシック" charset="-128"/>
                <a:cs typeface="Arial"/>
              </a:rPr>
              <a:t>Wesentliches Problem</a:t>
            </a:r>
            <a:r>
              <a:rPr lang="de-DE" sz="1000" kern="0" dirty="0" smtClean="0">
                <a:latin typeface="Helvetica" pitchFamily="34" charset="0"/>
                <a:ea typeface="ＭＳ Ｐゴシック" charset="-128"/>
                <a:cs typeface="Arial"/>
              </a:rPr>
              <a:t>:</a:t>
            </a:r>
          </a:p>
          <a:p>
            <a:pPr defTabSz="927815">
              <a:defRPr/>
            </a:pPr>
            <a:r>
              <a:rPr lang="de-DE" sz="1000" dirty="0" smtClean="0">
                <a:latin typeface="Helvetica" pitchFamily="34" charset="0"/>
              </a:rPr>
              <a:t>Standorte </a:t>
            </a:r>
            <a:r>
              <a:rPr lang="de-DE" sz="1000" dirty="0">
                <a:latin typeface="Helvetica" pitchFamily="34" charset="0"/>
              </a:rPr>
              <a:t>müssen sehr gut erkundet werden. Der Standort muss schließlich die bestmögliche Sicherheit bieten. </a:t>
            </a:r>
            <a:r>
              <a:rPr lang="de-DE" sz="1000" dirty="0" smtClean="0">
                <a:latin typeface="Helvetica" pitchFamily="34" charset="0"/>
              </a:rPr>
              <a:t>Die</a:t>
            </a:r>
            <a:r>
              <a:rPr lang="de-DE" sz="1000" baseline="0" dirty="0" smtClean="0">
                <a:latin typeface="Helvetica" pitchFamily="34" charset="0"/>
              </a:rPr>
              <a:t> bestmögliche Sicherheit kann</a:t>
            </a:r>
            <a:r>
              <a:rPr lang="de-DE" sz="1000" dirty="0" smtClean="0">
                <a:latin typeface="Helvetica" pitchFamily="34" charset="0"/>
              </a:rPr>
              <a:t> </a:t>
            </a:r>
            <a:r>
              <a:rPr lang="de-DE" sz="1000" dirty="0">
                <a:latin typeface="Helvetica" pitchFamily="34" charset="0"/>
              </a:rPr>
              <a:t>nur im Vergleich mehrerer </a:t>
            </a:r>
            <a:r>
              <a:rPr lang="de-DE" sz="1000" dirty="0" smtClean="0">
                <a:latin typeface="Helvetica" pitchFamily="34" charset="0"/>
              </a:rPr>
              <a:t>Standorte ermittelt</a:t>
            </a:r>
            <a:r>
              <a:rPr lang="de-DE" sz="1000" baseline="0" dirty="0" smtClean="0">
                <a:latin typeface="Helvetica" pitchFamily="34" charset="0"/>
              </a:rPr>
              <a:t> werden</a:t>
            </a:r>
            <a:r>
              <a:rPr lang="de-DE" sz="1000" dirty="0" smtClean="0">
                <a:latin typeface="Helvetica" pitchFamily="34" charset="0"/>
              </a:rPr>
              <a:t>.</a:t>
            </a:r>
            <a:endParaRPr lang="de-DE" sz="1000" kern="0" dirty="0">
              <a:latin typeface="Helvetica" pitchFamily="34" charset="0"/>
              <a:ea typeface="ＭＳ Ｐゴシック" charset="-128"/>
              <a:cs typeface="Arial"/>
            </a:endParaRPr>
          </a:p>
        </p:txBody>
      </p:sp>
      <p:sp>
        <p:nvSpPr>
          <p:cNvPr id="4" name="Foliennummernplatzhalter 3"/>
          <p:cNvSpPr>
            <a:spLocks noGrp="1"/>
          </p:cNvSpPr>
          <p:nvPr>
            <p:ph type="sldNum" sz="quarter" idx="10"/>
          </p:nvPr>
        </p:nvSpPr>
        <p:spPr/>
        <p:txBody>
          <a:bodyPr/>
          <a:lstStyle/>
          <a:p>
            <a:fld id="{3ACCE094-BEE7-4D1C-BF42-52A850F1A9B8}" type="slidenum">
              <a:rPr lang="de-DE" smtClean="0"/>
              <a:t>4</a:t>
            </a:fld>
            <a:endParaRPr lang="de-DE"/>
          </a:p>
        </p:txBody>
      </p:sp>
    </p:spTree>
    <p:extLst>
      <p:ext uri="{BB962C8B-B14F-4D97-AF65-F5344CB8AC3E}">
        <p14:creationId xmlns:p14="http://schemas.microsoft.com/office/powerpoint/2010/main" val="2856606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7815">
              <a:defRPr/>
            </a:pPr>
            <a:r>
              <a:rPr lang="de-DE" sz="1000" b="1" dirty="0"/>
              <a:t>Notizen „Gesellschaftliche Debatte“:</a:t>
            </a:r>
          </a:p>
          <a:p>
            <a:pPr defTabSz="927815">
              <a:defRPr/>
            </a:pPr>
            <a:r>
              <a:rPr lang="de-DE" sz="1000" b="1" dirty="0"/>
              <a:t>1950-60er</a:t>
            </a:r>
            <a:r>
              <a:rPr lang="de-DE" sz="1000" dirty="0"/>
              <a:t>: </a:t>
            </a:r>
            <a:endParaRPr lang="de-DE" sz="1000" dirty="0" smtClean="0"/>
          </a:p>
          <a:p>
            <a:pPr defTabSz="927815">
              <a:defRPr/>
            </a:pPr>
            <a:r>
              <a:rPr lang="de-DE" sz="1000" dirty="0" smtClean="0"/>
              <a:t>Atomenergie </a:t>
            </a:r>
            <a:r>
              <a:rPr lang="de-DE" sz="1000" dirty="0"/>
              <a:t>wird als zukünftige Energiequelle bejubelt und </a:t>
            </a:r>
            <a:r>
              <a:rPr lang="de-DE" sz="1000" dirty="0" smtClean="0"/>
              <a:t>ausgebaut. </a:t>
            </a:r>
            <a:endParaRPr lang="de-DE" sz="1000" dirty="0"/>
          </a:p>
          <a:p>
            <a:pPr defTabSz="927815">
              <a:defRPr/>
            </a:pPr>
            <a:r>
              <a:rPr lang="de-DE" sz="1000" dirty="0" smtClean="0"/>
              <a:t>Es werden aber </a:t>
            </a:r>
            <a:r>
              <a:rPr lang="de-DE" sz="1000" dirty="0"/>
              <a:t>auch erste Diskussionen um Risiken und Unfälle </a:t>
            </a:r>
            <a:r>
              <a:rPr lang="de-DE" sz="1000" dirty="0" smtClean="0"/>
              <a:t>geführt, z.B. Einführung des Begriffs </a:t>
            </a:r>
            <a:r>
              <a:rPr lang="de-DE" sz="1000" dirty="0"/>
              <a:t>„GAU“ (GAU: größter anzunehmender Unfall).</a:t>
            </a:r>
          </a:p>
          <a:p>
            <a:pPr defTabSz="927815">
              <a:defRPr/>
            </a:pPr>
            <a:r>
              <a:rPr lang="de-DE" sz="1000" b="1" dirty="0"/>
              <a:t>Ab den 1970er</a:t>
            </a:r>
            <a:r>
              <a:rPr lang="de-DE" sz="1000" dirty="0"/>
              <a:t>: </a:t>
            </a:r>
            <a:endParaRPr lang="de-DE" sz="1000" dirty="0" smtClean="0"/>
          </a:p>
          <a:p>
            <a:pPr marL="0" marR="0" indent="0" algn="l" defTabSz="927815" rtl="0" eaLnBrk="1" fontAlgn="auto" latinLnBrk="0" hangingPunct="1">
              <a:lnSpc>
                <a:spcPct val="100000"/>
              </a:lnSpc>
              <a:spcBef>
                <a:spcPts val="0"/>
              </a:spcBef>
              <a:spcAft>
                <a:spcPts val="0"/>
              </a:spcAft>
              <a:buClrTx/>
              <a:buSzTx/>
              <a:buFontTx/>
              <a:buNone/>
              <a:tabLst/>
              <a:defRPr/>
            </a:pPr>
            <a:r>
              <a:rPr lang="de-DE" sz="1000" dirty="0" smtClean="0"/>
              <a:t>In den 1970er Jahren entsteht eine breite Anti-AKW-Bewegung. </a:t>
            </a:r>
          </a:p>
          <a:p>
            <a:pPr defTabSz="927815">
              <a:defRPr/>
            </a:pPr>
            <a:r>
              <a:rPr lang="de-DE" sz="1000" dirty="0" smtClean="0"/>
              <a:t>Proteste </a:t>
            </a:r>
            <a:r>
              <a:rPr lang="de-DE" sz="1000" dirty="0"/>
              <a:t>anlässlich konkreter Projekte nehmen zu: Standorte für Kernkraftwerke: Würgassen (Urteil 1972, Vorrang des Schutzes vor Gefahren der Kernenergie), </a:t>
            </a:r>
            <a:r>
              <a:rPr lang="de-DE" sz="1000" dirty="0" err="1"/>
              <a:t>Whyl</a:t>
            </a:r>
            <a:r>
              <a:rPr lang="de-DE" sz="1000" dirty="0"/>
              <a:t> </a:t>
            </a:r>
            <a:r>
              <a:rPr lang="de-DE" sz="1000" dirty="0" smtClean="0"/>
              <a:t>(Aufgabe 1977) </a:t>
            </a:r>
            <a:r>
              <a:rPr lang="de-DE" sz="1000" dirty="0"/>
              <a:t>und Brokdorf </a:t>
            </a:r>
            <a:r>
              <a:rPr lang="de-DE" sz="1000" dirty="0" smtClean="0"/>
              <a:t>(Projektbeginn 1975, Inbetriebnahme 1986 nach Großdemonstrationen und Baustopps), </a:t>
            </a:r>
            <a:r>
              <a:rPr lang="de-DE" sz="1000" dirty="0"/>
              <a:t>Wiederaufarbeitungsanlage </a:t>
            </a:r>
            <a:r>
              <a:rPr lang="de-DE" sz="1000" dirty="0" err="1"/>
              <a:t>Wackersdorf</a:t>
            </a:r>
            <a:r>
              <a:rPr lang="de-DE" sz="1000" dirty="0"/>
              <a:t> </a:t>
            </a:r>
            <a:r>
              <a:rPr lang="de-DE" sz="1000" dirty="0" smtClean="0"/>
              <a:t>(Aufgabe </a:t>
            </a:r>
            <a:r>
              <a:rPr lang="de-DE" sz="1000" dirty="0"/>
              <a:t>1989), schneller Brüter Kalkar (Einstellung 1991). Seit seiner Benennung 1977 als Standort eines Nuklearen Entsorgungszentrum finden </a:t>
            </a:r>
            <a:r>
              <a:rPr lang="de-DE" sz="1000" dirty="0" smtClean="0"/>
              <a:t>Auseinandersetzungen </a:t>
            </a:r>
            <a:r>
              <a:rPr lang="de-DE" sz="1000" dirty="0"/>
              <a:t>um Gorleben statt (massive Proteste</a:t>
            </a:r>
            <a:r>
              <a:rPr lang="de-DE" sz="1000" dirty="0" smtClean="0"/>
              <a:t>).</a:t>
            </a:r>
          </a:p>
          <a:p>
            <a:pPr defTabSz="927815">
              <a:defRPr/>
            </a:pPr>
            <a:endParaRPr lang="de-DE" sz="1000" dirty="0"/>
          </a:p>
          <a:p>
            <a:r>
              <a:rPr lang="de-DE" sz="1000" b="1" dirty="0"/>
              <a:t>Unfälle</a:t>
            </a:r>
            <a:r>
              <a:rPr lang="de-DE" sz="1000" dirty="0"/>
              <a:t> in </a:t>
            </a:r>
            <a:r>
              <a:rPr lang="de-DE" sz="1000" dirty="0" err="1"/>
              <a:t>Harrisburg</a:t>
            </a:r>
            <a:r>
              <a:rPr lang="de-DE" sz="1000" dirty="0"/>
              <a:t> (</a:t>
            </a:r>
            <a:r>
              <a:rPr lang="de-DE" sz="1000" b="1" dirty="0"/>
              <a:t>1979</a:t>
            </a:r>
            <a:r>
              <a:rPr lang="de-DE" sz="1000" dirty="0"/>
              <a:t>), Tschernobyl (</a:t>
            </a:r>
            <a:r>
              <a:rPr lang="de-DE" sz="1000" b="1" dirty="0"/>
              <a:t>1986</a:t>
            </a:r>
            <a:r>
              <a:rPr lang="de-DE" sz="1000" dirty="0"/>
              <a:t>) und Fukushima (</a:t>
            </a:r>
            <a:r>
              <a:rPr lang="de-DE" sz="1000" b="1" dirty="0"/>
              <a:t>2011</a:t>
            </a:r>
            <a:r>
              <a:rPr lang="de-DE" sz="1000" dirty="0"/>
              <a:t>) erschüttern das Vertrauen in die Kernenergie.</a:t>
            </a:r>
          </a:p>
        </p:txBody>
      </p:sp>
      <p:sp>
        <p:nvSpPr>
          <p:cNvPr id="4" name="Foliennummernplatzhalter 3"/>
          <p:cNvSpPr>
            <a:spLocks noGrp="1"/>
          </p:cNvSpPr>
          <p:nvPr>
            <p:ph type="sldNum" sz="quarter" idx="10"/>
          </p:nvPr>
        </p:nvSpPr>
        <p:spPr/>
        <p:txBody>
          <a:bodyPr/>
          <a:lstStyle/>
          <a:p>
            <a:fld id="{3ACCE094-BEE7-4D1C-BF42-52A850F1A9B8}" type="slidenum">
              <a:rPr lang="de-DE" smtClean="0"/>
              <a:t>5</a:t>
            </a:fld>
            <a:endParaRPr lang="de-DE"/>
          </a:p>
        </p:txBody>
      </p:sp>
    </p:spTree>
    <p:extLst>
      <p:ext uri="{BB962C8B-B14F-4D97-AF65-F5344CB8AC3E}">
        <p14:creationId xmlns:p14="http://schemas.microsoft.com/office/powerpoint/2010/main" val="393714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3310">
              <a:defRPr/>
            </a:pPr>
            <a:r>
              <a:rPr lang="de-DE" sz="1000" b="1" dirty="0"/>
              <a:t>Notizen „Abfälle“:</a:t>
            </a:r>
          </a:p>
          <a:p>
            <a:pPr marL="173965" indent="-173965">
              <a:buFontTx/>
              <a:buChar char="-"/>
            </a:pPr>
            <a:r>
              <a:rPr lang="de-DE" sz="1000" dirty="0"/>
              <a:t>Abgebrannte Brennelemente (Brennelemente werden durch ihren Einsatz im Reaktor zu hochradioaktivem Abfall. Für die hohe Radioaktivität sind Spaltprodukte und Aktiniden verantwortlich, die bei der Kernspaltung entstehen)</a:t>
            </a:r>
          </a:p>
          <a:p>
            <a:pPr marL="173965" indent="-173965">
              <a:buFontTx/>
              <a:buChar char="-"/>
            </a:pPr>
            <a:r>
              <a:rPr lang="de-DE" sz="1000" dirty="0"/>
              <a:t>Glaskokillen: Verglaste hochradioaktive Abfälle aus der Wiederaufarbeitung von Brennelementen sowie weitere Abfälle aus der Wiederaufarbeitung (Deutschland hat seine abgebrannten Brennelemente zur Wiederaufarbeitung ins Ausland (F, GB) gebracht. Die dabei entstehenden Abfälle </a:t>
            </a:r>
            <a:r>
              <a:rPr lang="de-DE" sz="1000" dirty="0" smtClean="0"/>
              <a:t>sind von den</a:t>
            </a:r>
            <a:r>
              <a:rPr lang="de-DE" sz="1000" baseline="0" dirty="0" smtClean="0"/>
              <a:t> deutschen Kernkraftwerksbetreibern zurückzunehmen. </a:t>
            </a:r>
            <a:r>
              <a:rPr lang="de-DE" sz="1000" dirty="0" smtClean="0"/>
              <a:t>Ein Teil der Abfälle verbleibt aber im Ausland.)</a:t>
            </a:r>
            <a:endParaRPr lang="de-DE" sz="1000" dirty="0"/>
          </a:p>
          <a:p>
            <a:pPr defTabSz="927815">
              <a:defRPr/>
            </a:pPr>
            <a:r>
              <a:rPr lang="de-DE" sz="1000" dirty="0"/>
              <a:t>Etwa </a:t>
            </a:r>
            <a:r>
              <a:rPr lang="de-DE" sz="1000" dirty="0" smtClean="0"/>
              <a:t>129 </a:t>
            </a:r>
            <a:r>
              <a:rPr lang="de-DE" sz="1000" dirty="0"/>
              <a:t>große Klassenräume á 60 m² und 3,5 m Höhe </a:t>
            </a:r>
            <a:r>
              <a:rPr lang="de-DE" sz="1000" dirty="0" smtClean="0"/>
              <a:t>= rund </a:t>
            </a:r>
            <a:r>
              <a:rPr lang="de-DE" sz="1000" b="1" kern="0" dirty="0" smtClean="0">
                <a:ea typeface="ＭＳ Ｐゴシック" charset="-128"/>
                <a:cs typeface="Arial"/>
              </a:rPr>
              <a:t>27.000 </a:t>
            </a:r>
            <a:r>
              <a:rPr lang="de-DE" sz="1000" b="1" kern="0" dirty="0">
                <a:ea typeface="ＭＳ Ｐゴシック" charset="-128"/>
                <a:cs typeface="Arial"/>
              </a:rPr>
              <a:t>m³</a:t>
            </a:r>
            <a:r>
              <a:rPr lang="de-DE" sz="1000" kern="0" dirty="0">
                <a:ea typeface="ＭＳ Ｐゴシック" charset="-128"/>
                <a:cs typeface="Arial"/>
              </a:rPr>
              <a:t> </a:t>
            </a:r>
            <a:r>
              <a:rPr lang="de-DE" sz="1000" kern="0" dirty="0" smtClean="0">
                <a:ea typeface="ＭＳ Ｐゴシック" charset="-128"/>
                <a:cs typeface="Arial"/>
              </a:rPr>
              <a:t>wärmeentwickelnde </a:t>
            </a:r>
            <a:r>
              <a:rPr lang="de-DE" sz="1000" kern="0" dirty="0">
                <a:ea typeface="ＭＳ Ｐゴシック" charset="-128"/>
                <a:cs typeface="Arial"/>
              </a:rPr>
              <a:t>radioaktive </a:t>
            </a:r>
            <a:r>
              <a:rPr lang="de-DE" sz="1000" kern="0" dirty="0" smtClean="0">
                <a:ea typeface="ＭＳ Ｐゴシック" charset="-128"/>
                <a:cs typeface="Arial"/>
              </a:rPr>
              <a:t>Abfälle</a:t>
            </a:r>
          </a:p>
          <a:p>
            <a:pPr defTabSz="927815">
              <a:defRPr/>
            </a:pPr>
            <a:r>
              <a:rPr lang="de-DE" sz="1000" kern="0" dirty="0" smtClean="0">
                <a:ea typeface="ＭＳ Ｐゴシック" charset="-128"/>
                <a:cs typeface="Arial"/>
              </a:rPr>
              <a:t>Für diese Abfälle ist ein Endlagerstandort zu suchen.</a:t>
            </a:r>
          </a:p>
          <a:p>
            <a:pPr defTabSz="927815">
              <a:defRPr/>
            </a:pPr>
            <a:r>
              <a:rPr lang="de-DE" sz="1000" b="1" kern="0" dirty="0" smtClean="0">
                <a:ea typeface="ＭＳ Ｐゴシック" charset="-128"/>
                <a:cs typeface="Arial"/>
              </a:rPr>
              <a:t>Wärmeentwickelnde</a:t>
            </a:r>
            <a:r>
              <a:rPr lang="de-DE" sz="1000" b="1" kern="0" baseline="0" dirty="0" smtClean="0">
                <a:ea typeface="ＭＳ Ｐゴシック" charset="-128"/>
                <a:cs typeface="Arial"/>
              </a:rPr>
              <a:t> Abfälle</a:t>
            </a:r>
            <a:r>
              <a:rPr lang="de-DE" sz="1000" kern="0" baseline="0" dirty="0" smtClean="0">
                <a:ea typeface="ＭＳ Ｐゴシック" charset="-128"/>
                <a:cs typeface="Arial"/>
              </a:rPr>
              <a:t>:</a:t>
            </a:r>
            <a:r>
              <a:rPr lang="de-DE" sz="1000" kern="0" dirty="0" smtClean="0">
                <a:ea typeface="ＭＳ Ｐゴシック" charset="-128"/>
                <a:cs typeface="Arial"/>
              </a:rPr>
              <a:t> Hohe </a:t>
            </a:r>
            <a:r>
              <a:rPr lang="de-DE" sz="1000" kern="0" dirty="0">
                <a:ea typeface="ＭＳ Ｐゴシック" charset="-128"/>
                <a:cs typeface="Arial"/>
              </a:rPr>
              <a:t>Radioaktivität führt aufgrund des radioaktiven Zerfalls zu hoher </a:t>
            </a:r>
            <a:r>
              <a:rPr lang="de-DE" sz="1000" kern="0" dirty="0" smtClean="0">
                <a:ea typeface="ＭＳ Ｐゴシック" charset="-128"/>
                <a:cs typeface="Arial"/>
              </a:rPr>
              <a:t>Wärmeleistung. In</a:t>
            </a:r>
            <a:r>
              <a:rPr lang="de-DE" sz="1000" kern="0" baseline="0" dirty="0" smtClean="0">
                <a:ea typeface="ＭＳ Ｐゴシック" charset="-128"/>
                <a:cs typeface="Arial"/>
              </a:rPr>
              <a:t> Deutschland werden radioaktive Abfälle anhand dieser Wärmeentwicklung klassifiziert. Für diese Art der Abfälle sind auch die Begriffe hochradioaktiv und mittelradioaktiv im Gebrauch.</a:t>
            </a:r>
            <a:endParaRPr lang="de-DE" sz="1000" kern="0" dirty="0" smtClean="0">
              <a:ea typeface="ＭＳ Ｐゴシック" charset="-128"/>
              <a:cs typeface="Arial"/>
            </a:endParaRPr>
          </a:p>
          <a:p>
            <a:pPr defTabSz="927815">
              <a:defRPr/>
            </a:pPr>
            <a:r>
              <a:rPr lang="de-DE" sz="1000" kern="0" dirty="0" smtClean="0">
                <a:ea typeface="ＭＳ Ｐゴシック" charset="-128"/>
                <a:cs typeface="Arial"/>
              </a:rPr>
              <a:t> </a:t>
            </a:r>
            <a:endParaRPr lang="de-DE" sz="1000" kern="0" dirty="0">
              <a:ea typeface="ＭＳ Ｐゴシック" charset="-128"/>
              <a:cs typeface="Arial"/>
            </a:endParaRPr>
          </a:p>
          <a:p>
            <a:pPr marL="173965" indent="-173965" defTabSz="927815">
              <a:buFontTx/>
              <a:buChar char="-"/>
              <a:defRPr/>
            </a:pPr>
            <a:r>
              <a:rPr lang="de-DE" sz="1000" dirty="0"/>
              <a:t>Abfälle mit geringerer Radioaktivität bzw. mit vernachlässigbarer Wärmeentwicklung entstehen im Betrieb und bei der Stilllegung von </a:t>
            </a:r>
            <a:r>
              <a:rPr lang="de-DE" sz="1000" dirty="0" smtClean="0"/>
              <a:t>Kernkraftwerken (Abfälle</a:t>
            </a:r>
            <a:r>
              <a:rPr lang="de-DE" sz="1000" baseline="0" dirty="0" smtClean="0"/>
              <a:t> aus dem Rückbau)</a:t>
            </a:r>
            <a:r>
              <a:rPr lang="de-DE" sz="1000" dirty="0" smtClean="0"/>
              <a:t>, </a:t>
            </a:r>
            <a:r>
              <a:rPr lang="de-DE" sz="1000" dirty="0"/>
              <a:t>in der Forschung, der Industrie und der Medizin.</a:t>
            </a:r>
          </a:p>
          <a:p>
            <a:pPr>
              <a:defRPr/>
            </a:pPr>
            <a:r>
              <a:rPr lang="de-DE" sz="1000" kern="0" dirty="0">
                <a:ea typeface="ＭＳ Ｐゴシック" charset="-128"/>
                <a:cs typeface="Arial"/>
              </a:rPr>
              <a:t>→ Für diese Abfälle ist bereits ein Endlager gefunden, Endlager Konrad, das sich derzeit noch im Bau befindet. </a:t>
            </a:r>
          </a:p>
          <a:p>
            <a:pPr>
              <a:defRPr/>
            </a:pPr>
            <a:r>
              <a:rPr lang="de-DE" sz="1000" kern="0" dirty="0">
                <a:ea typeface="ＭＳ Ｐゴシック" charset="-128"/>
                <a:cs typeface="Arial"/>
              </a:rPr>
              <a:t>→ Im Folgenden spielen sie deshalb keine Rolle, der Schwerpunkt liegt auf den hochradioaktiven Abfällen, für die noch kein Endlager gefunden ist.</a:t>
            </a:r>
          </a:p>
          <a:p>
            <a:pPr defTabSz="927815">
              <a:defRPr/>
            </a:pPr>
            <a:r>
              <a:rPr lang="de-DE" sz="1000" kern="0" dirty="0">
                <a:ea typeface="ＭＳ Ｐゴシック" charset="-128"/>
                <a:cs typeface="Arial"/>
              </a:rPr>
              <a:t>Bis zum Ende der </a:t>
            </a:r>
            <a:r>
              <a:rPr lang="de-DE" sz="1000" kern="0" dirty="0" smtClean="0">
                <a:ea typeface="ＭＳ Ｐゴシック" charset="-128"/>
                <a:cs typeface="Arial"/>
              </a:rPr>
              <a:t>Kernenergienutzung und dem Rückbau der Kernkraftwerke in </a:t>
            </a:r>
            <a:r>
              <a:rPr lang="de-DE" sz="1000" kern="0" dirty="0">
                <a:ea typeface="ＭＳ Ｐゴシック" charset="-128"/>
                <a:cs typeface="Arial"/>
              </a:rPr>
              <a:t>Deutschland werden rund </a:t>
            </a:r>
            <a:r>
              <a:rPr lang="de-DE" sz="1000" b="1" kern="0" dirty="0">
                <a:ea typeface="ＭＳ Ｐゴシック" charset="-128"/>
                <a:cs typeface="Arial"/>
              </a:rPr>
              <a:t>300.000 m³ </a:t>
            </a:r>
            <a:r>
              <a:rPr lang="de-DE" sz="1000" kern="0" dirty="0">
                <a:ea typeface="ＭＳ Ｐゴシック" charset="-128"/>
                <a:cs typeface="Arial"/>
              </a:rPr>
              <a:t>radioaktive Abfälle mit vernachlässigbarer Wärmeentwicklung angefallen </a:t>
            </a:r>
            <a:r>
              <a:rPr lang="de-DE" sz="1000" kern="0" dirty="0" smtClean="0">
                <a:ea typeface="ＭＳ Ｐゴシック" charset="-128"/>
                <a:cs typeface="Arial"/>
              </a:rPr>
              <a:t>sein.</a:t>
            </a:r>
          </a:p>
          <a:p>
            <a:pPr defTabSz="927815">
              <a:defRPr/>
            </a:pPr>
            <a:r>
              <a:rPr lang="de-DE" sz="1000" b="1" kern="0" dirty="0" smtClean="0">
                <a:ea typeface="ＭＳ Ｐゴシック" charset="-128"/>
                <a:cs typeface="Arial"/>
              </a:rPr>
              <a:t>Vernachlässigbare</a:t>
            </a:r>
            <a:r>
              <a:rPr lang="de-DE" sz="1000" b="1" kern="0" baseline="0" dirty="0" smtClean="0">
                <a:ea typeface="ＭＳ Ｐゴシック" charset="-128"/>
                <a:cs typeface="Arial"/>
              </a:rPr>
              <a:t> Wärmeentwicklung</a:t>
            </a:r>
            <a:r>
              <a:rPr lang="de-DE" sz="1000" kern="0" baseline="0" dirty="0" smtClean="0">
                <a:ea typeface="ＭＳ Ｐゴシック" charset="-128"/>
                <a:cs typeface="Arial"/>
              </a:rPr>
              <a:t>:</a:t>
            </a:r>
            <a:r>
              <a:rPr lang="de-DE" sz="1000" kern="0" dirty="0" smtClean="0">
                <a:ea typeface="ＭＳ Ｐゴシック" charset="-128"/>
                <a:cs typeface="Arial"/>
              </a:rPr>
              <a:t> durch </a:t>
            </a:r>
            <a:r>
              <a:rPr lang="de-DE" sz="1000" kern="0" dirty="0">
                <a:ea typeface="ＭＳ Ｐゴシック" charset="-128"/>
                <a:cs typeface="Arial"/>
              </a:rPr>
              <a:t>die geringe bis mittlere Radioaktivität fällt entsprechend eine deutlich geringere Wärmeleistung an; die Grenze wird bei einer mittleren Wärmeleistung von etwa 200 Watt pro Kubikmeter Abfall </a:t>
            </a:r>
            <a:r>
              <a:rPr lang="de-DE" sz="1000" kern="0" dirty="0" smtClean="0">
                <a:ea typeface="ＭＳ Ｐゴシック" charset="-128"/>
                <a:cs typeface="Arial"/>
              </a:rPr>
              <a:t>definiert.</a:t>
            </a:r>
            <a:endParaRPr lang="de-DE" sz="1000" dirty="0"/>
          </a:p>
          <a:p>
            <a:endParaRPr lang="de-DE" baseline="0" dirty="0" smtClean="0"/>
          </a:p>
        </p:txBody>
      </p:sp>
      <p:sp>
        <p:nvSpPr>
          <p:cNvPr id="4" name="Foliennummernplatzhalter 3"/>
          <p:cNvSpPr>
            <a:spLocks noGrp="1"/>
          </p:cNvSpPr>
          <p:nvPr>
            <p:ph type="sldNum" sz="quarter" idx="10"/>
          </p:nvPr>
        </p:nvSpPr>
        <p:spPr/>
        <p:txBody>
          <a:bodyPr/>
          <a:lstStyle/>
          <a:p>
            <a:fld id="{3ACCE094-BEE7-4D1C-BF42-52A850F1A9B8}" type="slidenum">
              <a:rPr lang="de-DE" smtClean="0"/>
              <a:t>6</a:t>
            </a:fld>
            <a:endParaRPr lang="de-DE"/>
          </a:p>
        </p:txBody>
      </p:sp>
    </p:spTree>
    <p:extLst>
      <p:ext uri="{BB962C8B-B14F-4D97-AF65-F5344CB8AC3E}">
        <p14:creationId xmlns:p14="http://schemas.microsoft.com/office/powerpoint/2010/main" val="1109658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3310">
              <a:defRPr/>
            </a:pPr>
            <a:r>
              <a:rPr lang="de-DE" sz="1000" b="1" dirty="0"/>
              <a:t>Notizen „Probleme“: </a:t>
            </a:r>
            <a:endParaRPr lang="de-DE" sz="1000" b="1" dirty="0" smtClean="0"/>
          </a:p>
          <a:p>
            <a:pPr defTabSz="883310">
              <a:defRPr/>
            </a:pPr>
            <a:r>
              <a:rPr lang="de-DE" sz="1000" dirty="0" smtClean="0"/>
              <a:t>Strahlung </a:t>
            </a:r>
            <a:r>
              <a:rPr lang="de-DE" sz="1000" dirty="0"/>
              <a:t>kann Zellen im menschlichen Körper schädigen und </a:t>
            </a:r>
            <a:r>
              <a:rPr lang="de-DE" sz="1000" b="1" dirty="0"/>
              <a:t>Krebs auslösen</a:t>
            </a:r>
          </a:p>
          <a:p>
            <a:r>
              <a:rPr lang="de-DE" sz="1000" dirty="0"/>
              <a:t>Je stärker die Strahlung, desto größer die Wahrscheinlichkeit, krank zu werden.</a:t>
            </a:r>
          </a:p>
          <a:p>
            <a:pPr>
              <a:spcBef>
                <a:spcPts val="1827"/>
              </a:spcBef>
            </a:pPr>
            <a:r>
              <a:rPr lang="de-DE" sz="1000" dirty="0"/>
              <a:t>Neben der äußeren Strahlung ist die </a:t>
            </a:r>
            <a:r>
              <a:rPr lang="de-DE" sz="1000" b="1" dirty="0"/>
              <a:t>innere Strahlenbelastung</a:t>
            </a:r>
            <a:r>
              <a:rPr lang="de-DE" sz="1000" dirty="0"/>
              <a:t> </a:t>
            </a:r>
            <a:r>
              <a:rPr lang="de-DE" sz="1000" dirty="0" smtClean="0"/>
              <a:t>gefährlich, durch </a:t>
            </a:r>
            <a:r>
              <a:rPr lang="de-DE" sz="1000" dirty="0"/>
              <a:t>Aufnahme radioaktiver Partikel über Nahrung, Atemluft und Trinkwasser. Die aufgenommenen Radionuklide strahlen im Körper und können so empfindliches Gewebe schädigen. Je nach Stoffwechselprozess können Radionuklide lange im Körper verbleiben oder werden sogar in das Gewebe eingebaut. Dann schädigen sie den Körper über lange </a:t>
            </a:r>
            <a:r>
              <a:rPr lang="de-DE" sz="1000" dirty="0" smtClean="0"/>
              <a:t>Zeit.</a:t>
            </a:r>
            <a:endParaRPr lang="de-DE" sz="1000" dirty="0"/>
          </a:p>
          <a:p>
            <a:r>
              <a:rPr lang="de-DE" sz="1000" dirty="0"/>
              <a:t>Beispiel: radioaktives </a:t>
            </a:r>
            <a:r>
              <a:rPr lang="de-DE" sz="1000" dirty="0" smtClean="0"/>
              <a:t>Jod </a:t>
            </a:r>
            <a:r>
              <a:rPr lang="de-DE" sz="1000" dirty="0"/>
              <a:t>in der </a:t>
            </a:r>
            <a:r>
              <a:rPr lang="de-DE" sz="1000" dirty="0" smtClean="0"/>
              <a:t>Schilddrüse</a:t>
            </a:r>
            <a:endParaRPr lang="de-DE" sz="1000" dirty="0"/>
          </a:p>
        </p:txBody>
      </p:sp>
      <p:sp>
        <p:nvSpPr>
          <p:cNvPr id="4" name="Foliennummernplatzhalter 3"/>
          <p:cNvSpPr>
            <a:spLocks noGrp="1"/>
          </p:cNvSpPr>
          <p:nvPr>
            <p:ph type="sldNum" sz="quarter" idx="10"/>
          </p:nvPr>
        </p:nvSpPr>
        <p:spPr/>
        <p:txBody>
          <a:bodyPr/>
          <a:lstStyle/>
          <a:p>
            <a:fld id="{3ACCE094-BEE7-4D1C-BF42-52A850F1A9B8}" type="slidenum">
              <a:rPr lang="de-DE" smtClean="0"/>
              <a:t>7</a:t>
            </a:fld>
            <a:endParaRPr lang="de-DE"/>
          </a:p>
        </p:txBody>
      </p:sp>
    </p:spTree>
    <p:extLst>
      <p:ext uri="{BB962C8B-B14F-4D97-AF65-F5344CB8AC3E}">
        <p14:creationId xmlns:p14="http://schemas.microsoft.com/office/powerpoint/2010/main" val="1714768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3310">
              <a:defRPr/>
            </a:pPr>
            <a:r>
              <a:rPr lang="de-DE" b="1" dirty="0"/>
              <a:t>Notizen Endlagerung - Zeit: </a:t>
            </a:r>
            <a:r>
              <a:rPr lang="de-DE" dirty="0"/>
              <a:t>Wir haben uns einen Nachweiszeitraum von 1 Million Jahren = 1.000.000 Jahren vorgenommen! Der Einsatz von ausschließlich technischen Barrieren ist auf einige Jahrzehnte bis Jahrhunderte begrenzt: Alterungseffekte! Die Behälter werden irgendwann undicht, Gebäude werden baufällig, Ersatzteile werden nicht mehr hergestellt, die Überwachungstechnik veraltet, das Wissen geht verloren, …</a:t>
            </a:r>
          </a:p>
          <a:p>
            <a:pPr defTabSz="883310">
              <a:defRPr/>
            </a:pPr>
            <a:r>
              <a:rPr lang="de-DE" dirty="0" smtClean="0"/>
              <a:t>In einem Endlager in einer tiefen geologischen Formation ist das nicht schlimm. Dann </a:t>
            </a:r>
            <a:r>
              <a:rPr lang="de-DE" dirty="0"/>
              <a:t>übernimmt die geologische Formation die Sicherheitsfunktion</a:t>
            </a:r>
            <a:r>
              <a:rPr lang="de-DE" dirty="0" smtClean="0"/>
              <a:t>.</a:t>
            </a:r>
            <a:endParaRPr lang="de-DE" dirty="0"/>
          </a:p>
        </p:txBody>
      </p:sp>
      <p:sp>
        <p:nvSpPr>
          <p:cNvPr id="4" name="Foliennummernplatzhalter 3"/>
          <p:cNvSpPr>
            <a:spLocks noGrp="1"/>
          </p:cNvSpPr>
          <p:nvPr>
            <p:ph type="sldNum" sz="quarter" idx="10"/>
          </p:nvPr>
        </p:nvSpPr>
        <p:spPr/>
        <p:txBody>
          <a:bodyPr/>
          <a:lstStyle/>
          <a:p>
            <a:fld id="{3ACCE094-BEE7-4D1C-BF42-52A850F1A9B8}" type="slidenum">
              <a:rPr lang="de-DE" smtClean="0"/>
              <a:t>8</a:t>
            </a:fld>
            <a:endParaRPr lang="de-DE"/>
          </a:p>
        </p:txBody>
      </p:sp>
    </p:spTree>
    <p:extLst>
      <p:ext uri="{BB962C8B-B14F-4D97-AF65-F5344CB8AC3E}">
        <p14:creationId xmlns:p14="http://schemas.microsoft.com/office/powerpoint/2010/main" val="617998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Notizen Endlagerung - Alternativen:  </a:t>
            </a:r>
            <a:r>
              <a:rPr lang="de-DE" sz="1200" kern="1200" dirty="0" smtClean="0">
                <a:solidFill>
                  <a:schemeClr val="tx1"/>
                </a:solidFill>
                <a:effectLst/>
                <a:latin typeface="+mn-lt"/>
                <a:ea typeface="+mn-ea"/>
                <a:cs typeface="+mn-cs"/>
              </a:rPr>
              <a:t>Verworfen wurde...</a:t>
            </a:r>
          </a:p>
          <a:p>
            <a:pPr lvl="0"/>
            <a:r>
              <a:rPr lang="de-DE" sz="1200" kern="1200" dirty="0" smtClean="0">
                <a:solidFill>
                  <a:schemeClr val="tx1"/>
                </a:solidFill>
                <a:effectLst/>
                <a:latin typeface="+mn-lt"/>
                <a:ea typeface="+mn-ea"/>
                <a:cs typeface="+mn-cs"/>
              </a:rPr>
              <a:t>- oberirdische Langzeitlagerung ist auch aufgrund instabiler gesellschaftlicher Prozesse (Kriege, Anschläge) nicht dauerhaft denkbar und erfordert kontinuierlich aktive Maßnahmen: Überwachung, Wartung und Erhalt des Lagers. Bei dieser Entsorgungsoption ist eine Freisetzung in die Biosphäre auf Dauer wahrscheinlich nicht zu verhindern.</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Abschuss </a:t>
            </a:r>
            <a:r>
              <a:rPr lang="de-DE" sz="1200" kern="1200" dirty="0" smtClean="0">
                <a:solidFill>
                  <a:schemeClr val="tx1"/>
                </a:solidFill>
                <a:effectLst/>
                <a:latin typeface="+mn-lt"/>
                <a:ea typeface="+mn-ea"/>
                <a:cs typeface="+mn-cs"/>
              </a:rPr>
              <a:t>in den Weltraum birgt zu große Unfallgefahren insbesondere in der Startphase. Der technische und finanzielle Aufwand wäre deutlich höher als bei der Endlagerung in tiefen Gesteinsschichten.</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Verklappung </a:t>
            </a:r>
            <a:r>
              <a:rPr lang="de-DE" sz="1200" kern="1200" dirty="0" smtClean="0">
                <a:solidFill>
                  <a:schemeClr val="tx1"/>
                </a:solidFill>
                <a:effectLst/>
                <a:latin typeface="+mn-lt"/>
                <a:ea typeface="+mn-ea"/>
                <a:cs typeface="+mn-cs"/>
              </a:rPr>
              <a:t>im Meer belastet die Biosphäre (Nahrungskette!) und somit auch die Menschen und ist international verboten.</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Export </a:t>
            </a:r>
            <a:r>
              <a:rPr lang="de-DE" sz="1200" kern="1200" dirty="0" smtClean="0">
                <a:solidFill>
                  <a:schemeClr val="tx1"/>
                </a:solidFill>
                <a:effectLst/>
                <a:latin typeface="+mn-lt"/>
                <a:ea typeface="+mn-ea"/>
                <a:cs typeface="+mn-cs"/>
              </a:rPr>
              <a:t>ins Ausland ist zum einen unsicher und zum anderen ungerecht (Ethikkommission zur Energiewende). Die Abfallverursacher aber auch die Nutznießer der Energie tragen die Verantwortung.</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Abtrennung </a:t>
            </a:r>
            <a:r>
              <a:rPr lang="de-DE" sz="1200" kern="1200" dirty="0" smtClean="0">
                <a:solidFill>
                  <a:schemeClr val="tx1"/>
                </a:solidFill>
                <a:effectLst/>
                <a:latin typeface="+mn-lt"/>
                <a:ea typeface="+mn-ea"/>
                <a:cs typeface="+mn-cs"/>
              </a:rPr>
              <a:t>und Umwandlung,</a:t>
            </a:r>
            <a:r>
              <a:rPr lang="de-DE" sz="1200" kern="1200" baseline="0" dirty="0" smtClean="0">
                <a:solidFill>
                  <a:schemeClr val="tx1"/>
                </a:solidFill>
                <a:effectLst/>
                <a:latin typeface="+mn-lt"/>
                <a:ea typeface="+mn-ea"/>
                <a:cs typeface="+mn-cs"/>
              </a:rPr>
              <a:t> eigentlich </a:t>
            </a:r>
            <a:r>
              <a:rPr lang="de-DE" sz="1200" kern="1200" dirty="0" smtClean="0">
                <a:solidFill>
                  <a:schemeClr val="tx1"/>
                </a:solidFill>
                <a:effectLst/>
                <a:latin typeface="+mn-lt"/>
                <a:ea typeface="+mn-ea"/>
                <a:cs typeface="+mn-cs"/>
              </a:rPr>
              <a:t>„Partitionierung und Transmutation“ soll langlebige in weniger langlebige Stoffe umwandeln. Sie funktioniert trotz langer Forschung erst im Labormaßstab und nur für einzelne </a:t>
            </a:r>
            <a:r>
              <a:rPr lang="de-DE" sz="1200" kern="1200" dirty="0" smtClean="0">
                <a:solidFill>
                  <a:schemeClr val="tx1"/>
                </a:solidFill>
                <a:effectLst/>
                <a:latin typeface="+mn-lt"/>
                <a:ea typeface="+mn-ea"/>
                <a:cs typeface="+mn-cs"/>
              </a:rPr>
              <a:t> Nuklide </a:t>
            </a:r>
            <a:r>
              <a:rPr lang="de-DE" sz="1200" kern="1200" dirty="0" smtClean="0">
                <a:solidFill>
                  <a:schemeClr val="tx1"/>
                </a:solidFill>
                <a:effectLst/>
                <a:latin typeface="+mn-lt"/>
                <a:ea typeface="+mn-ea"/>
                <a:cs typeface="+mn-cs"/>
              </a:rPr>
              <a:t>des radioaktiven Abfalls. Für einen Großteil der Abfallstoffe wird weiterhin ein Endlager benötigt. Die Umsetzung der Technik in großtechnischen Maßstab würde zudem Anlagen mit hohem Gefährdungspotential erfordern (neuartige Kernreaktoren, Wiederaufarbeitungsanlagen).</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3ACCE094-BEE7-4D1C-BF42-52A850F1A9B8}" type="slidenum">
              <a:rPr lang="de-DE" smtClean="0"/>
              <a:t>9</a:t>
            </a:fld>
            <a:endParaRPr lang="de-DE"/>
          </a:p>
        </p:txBody>
      </p:sp>
    </p:spTree>
    <p:extLst>
      <p:ext uri="{BB962C8B-B14F-4D97-AF65-F5344CB8AC3E}">
        <p14:creationId xmlns:p14="http://schemas.microsoft.com/office/powerpoint/2010/main" val="3171161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b="1"/>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EF9C8B03-035B-4DFD-85F2-C8ADA4419F52}" type="datetimeFigureOut">
              <a:rPr lang="de-DE" smtClean="0"/>
              <a:t>23.08.2017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BF70C47-5A6C-4860-9B8B-537793584D58}" type="slidenum">
              <a:rPr lang="de-DE" smtClean="0"/>
              <a:t>‹Nr.›</a:t>
            </a:fld>
            <a:endParaRPr lang="de-DE"/>
          </a:p>
        </p:txBody>
      </p:sp>
    </p:spTree>
    <p:extLst>
      <p:ext uri="{BB962C8B-B14F-4D97-AF65-F5344CB8AC3E}">
        <p14:creationId xmlns:p14="http://schemas.microsoft.com/office/powerpoint/2010/main" val="3557661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F9C8B03-035B-4DFD-85F2-C8ADA4419F52}" type="datetimeFigureOut">
              <a:rPr lang="de-DE" smtClean="0"/>
              <a:t>23.08.2017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BF70C47-5A6C-4860-9B8B-537793584D58}" type="slidenum">
              <a:rPr lang="de-DE" smtClean="0"/>
              <a:t>‹Nr.›</a:t>
            </a:fld>
            <a:endParaRPr lang="de-DE"/>
          </a:p>
        </p:txBody>
      </p:sp>
    </p:spTree>
    <p:extLst>
      <p:ext uri="{BB962C8B-B14F-4D97-AF65-F5344CB8AC3E}">
        <p14:creationId xmlns:p14="http://schemas.microsoft.com/office/powerpoint/2010/main" val="3188900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F9C8B03-035B-4DFD-85F2-C8ADA4419F52}" type="datetimeFigureOut">
              <a:rPr lang="de-DE" smtClean="0"/>
              <a:t>23.08.2017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BF70C47-5A6C-4860-9B8B-537793584D58}" type="slidenum">
              <a:rPr lang="de-DE" smtClean="0"/>
              <a:t>‹Nr.›</a:t>
            </a:fld>
            <a:endParaRPr lang="de-DE"/>
          </a:p>
        </p:txBody>
      </p:sp>
    </p:spTree>
    <p:extLst>
      <p:ext uri="{BB962C8B-B14F-4D97-AF65-F5344CB8AC3E}">
        <p14:creationId xmlns:p14="http://schemas.microsoft.com/office/powerpoint/2010/main" val="47143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fld id="{EF9C8B03-035B-4DFD-85F2-C8ADA4419F52}" type="datetimeFigureOut">
              <a:rPr lang="de-DE" smtClean="0"/>
              <a:t>23.08.2017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BF70C47-5A6C-4860-9B8B-537793584D58}" type="slidenum">
              <a:rPr lang="de-DE" smtClean="0"/>
              <a:t>‹Nr.›</a:t>
            </a:fld>
            <a:endParaRPr lang="de-DE"/>
          </a:p>
        </p:txBody>
      </p:sp>
    </p:spTree>
    <p:extLst>
      <p:ext uri="{BB962C8B-B14F-4D97-AF65-F5344CB8AC3E}">
        <p14:creationId xmlns:p14="http://schemas.microsoft.com/office/powerpoint/2010/main" val="198639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EF9C8B03-035B-4DFD-85F2-C8ADA4419F52}" type="datetimeFigureOut">
              <a:rPr lang="de-DE" smtClean="0"/>
              <a:t>23.08.2017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BF70C47-5A6C-4860-9B8B-537793584D58}" type="slidenum">
              <a:rPr lang="de-DE" smtClean="0"/>
              <a:t>‹Nr.›</a:t>
            </a:fld>
            <a:endParaRPr lang="de-DE"/>
          </a:p>
        </p:txBody>
      </p:sp>
    </p:spTree>
    <p:extLst>
      <p:ext uri="{BB962C8B-B14F-4D97-AF65-F5344CB8AC3E}">
        <p14:creationId xmlns:p14="http://schemas.microsoft.com/office/powerpoint/2010/main" val="7135064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a:lvl1pPr>
          </a:lstStyle>
          <a:p>
            <a:r>
              <a:rPr lang="de-DE" dirty="0" smtClean="0"/>
              <a:t>Titelmasterformat durch Klicken bearbeiten</a:t>
            </a:r>
            <a:endParaRPr lang="de-DE"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F9C8B03-035B-4DFD-85F2-C8ADA4419F52}" type="datetimeFigureOut">
              <a:rPr lang="de-DE" smtClean="0"/>
              <a:t>23.08.2017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BF70C47-5A6C-4860-9B8B-537793584D58}" type="slidenum">
              <a:rPr lang="de-DE" smtClean="0"/>
              <a:t>‹Nr.›</a:t>
            </a:fld>
            <a:endParaRPr lang="de-DE"/>
          </a:p>
        </p:txBody>
      </p:sp>
    </p:spTree>
    <p:extLst>
      <p:ext uri="{BB962C8B-B14F-4D97-AF65-F5344CB8AC3E}">
        <p14:creationId xmlns:p14="http://schemas.microsoft.com/office/powerpoint/2010/main" val="308459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EF9C8B03-035B-4DFD-85F2-C8ADA4419F52}" type="datetimeFigureOut">
              <a:rPr lang="de-DE" smtClean="0"/>
              <a:t>23.08.2017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BF70C47-5A6C-4860-9B8B-537793584D58}" type="slidenum">
              <a:rPr lang="de-DE" smtClean="0"/>
              <a:t>‹Nr.›</a:t>
            </a:fld>
            <a:endParaRPr lang="de-DE"/>
          </a:p>
        </p:txBody>
      </p:sp>
    </p:spTree>
    <p:extLst>
      <p:ext uri="{BB962C8B-B14F-4D97-AF65-F5344CB8AC3E}">
        <p14:creationId xmlns:p14="http://schemas.microsoft.com/office/powerpoint/2010/main" val="247683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p:txBody>
          <a:bodyPr/>
          <a:lstStyle/>
          <a:p>
            <a:fld id="{EF9C8B03-035B-4DFD-85F2-C8ADA4419F52}" type="datetimeFigureOut">
              <a:rPr lang="de-DE" smtClean="0"/>
              <a:t>23.08.2017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BF70C47-5A6C-4860-9B8B-537793584D58}" type="slidenum">
              <a:rPr lang="de-DE" smtClean="0"/>
              <a:t>‹Nr.›</a:t>
            </a:fld>
            <a:endParaRPr lang="de-DE"/>
          </a:p>
        </p:txBody>
      </p:sp>
    </p:spTree>
    <p:extLst>
      <p:ext uri="{BB962C8B-B14F-4D97-AF65-F5344CB8AC3E}">
        <p14:creationId xmlns:p14="http://schemas.microsoft.com/office/powerpoint/2010/main" val="863744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F9C8B03-035B-4DFD-85F2-C8ADA4419F52}" type="datetimeFigureOut">
              <a:rPr lang="de-DE" smtClean="0"/>
              <a:t>23.08.2017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BF70C47-5A6C-4860-9B8B-537793584D58}" type="slidenum">
              <a:rPr lang="de-DE" smtClean="0"/>
              <a:t>‹Nr.›</a:t>
            </a:fld>
            <a:endParaRPr lang="de-DE"/>
          </a:p>
        </p:txBody>
      </p:sp>
    </p:spTree>
    <p:extLst>
      <p:ext uri="{BB962C8B-B14F-4D97-AF65-F5344CB8AC3E}">
        <p14:creationId xmlns:p14="http://schemas.microsoft.com/office/powerpoint/2010/main" val="156391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F9C8B03-035B-4DFD-85F2-C8ADA4419F52}" type="datetimeFigureOut">
              <a:rPr lang="de-DE" smtClean="0"/>
              <a:t>23.08.2017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BF70C47-5A6C-4860-9B8B-537793584D58}" type="slidenum">
              <a:rPr lang="de-DE" smtClean="0"/>
              <a:t>‹Nr.›</a:t>
            </a:fld>
            <a:endParaRPr lang="de-DE"/>
          </a:p>
        </p:txBody>
      </p:sp>
    </p:spTree>
    <p:extLst>
      <p:ext uri="{BB962C8B-B14F-4D97-AF65-F5344CB8AC3E}">
        <p14:creationId xmlns:p14="http://schemas.microsoft.com/office/powerpoint/2010/main" val="3276731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F9C8B03-035B-4DFD-85F2-C8ADA4419F52}" type="datetimeFigureOut">
              <a:rPr lang="de-DE" smtClean="0"/>
              <a:t>23.08.2017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BF70C47-5A6C-4860-9B8B-537793584D58}" type="slidenum">
              <a:rPr lang="de-DE" smtClean="0"/>
              <a:t>‹Nr.›</a:t>
            </a:fld>
            <a:endParaRPr lang="de-DE"/>
          </a:p>
        </p:txBody>
      </p:sp>
    </p:spTree>
    <p:extLst>
      <p:ext uri="{BB962C8B-B14F-4D97-AF65-F5344CB8AC3E}">
        <p14:creationId xmlns:p14="http://schemas.microsoft.com/office/powerpoint/2010/main" val="719626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C8B03-035B-4DFD-85F2-C8ADA4419F52}" type="datetimeFigureOut">
              <a:rPr lang="de-DE" smtClean="0"/>
              <a:t>23.08.2017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F70C47-5A6C-4860-9B8B-537793584D58}" type="slidenum">
              <a:rPr lang="de-DE" smtClean="0"/>
              <a:t>‹Nr.›</a:t>
            </a:fld>
            <a:endParaRPr lang="de-DE"/>
          </a:p>
        </p:txBody>
      </p:sp>
    </p:spTree>
    <p:extLst>
      <p:ext uri="{BB962C8B-B14F-4D97-AF65-F5344CB8AC3E}">
        <p14:creationId xmlns:p14="http://schemas.microsoft.com/office/powerpoint/2010/main" val="3144342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neles\Documents\9578-Update-Unterrichtsmaterial-Endlager\6_Up-date Vortrag\OEKO_Infokarten_Deckblatt_Radioaktiv_j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50908"/>
            <a:ext cx="9252520" cy="69804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oeko.de/files/include/image/gif/2011_log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347576" y="5972314"/>
            <a:ext cx="1170209" cy="260046"/>
          </a:xfrm>
          <a:prstGeom prst="rect">
            <a:avLst/>
          </a:prstGeom>
          <a:noFill/>
          <a:ln>
            <a:noFill/>
          </a:ln>
          <a:extLst/>
        </p:spPr>
      </p:pic>
      <p:sp>
        <p:nvSpPr>
          <p:cNvPr id="2" name="Titel 1"/>
          <p:cNvSpPr>
            <a:spLocks noGrp="1"/>
          </p:cNvSpPr>
          <p:nvPr>
            <p:ph type="ctrTitle"/>
          </p:nvPr>
        </p:nvSpPr>
        <p:spPr>
          <a:xfrm>
            <a:off x="720081" y="528107"/>
            <a:ext cx="9143999" cy="1470025"/>
          </a:xfrm>
        </p:spPr>
        <p:txBody>
          <a:bodyPr>
            <a:noAutofit/>
          </a:bodyPr>
          <a:lstStyle/>
          <a:p>
            <a:pPr algn="l"/>
            <a:r>
              <a:rPr lang="de-DE" sz="3600" dirty="0" smtClean="0">
                <a:solidFill>
                  <a:schemeClr val="bg1"/>
                </a:solidFill>
                <a:latin typeface="Helvetica" pitchFamily="34" charset="0"/>
              </a:rPr>
              <a:t>Wohin mit dem </a:t>
            </a:r>
            <a:br>
              <a:rPr lang="de-DE" sz="3600" dirty="0" smtClean="0">
                <a:solidFill>
                  <a:schemeClr val="bg1"/>
                </a:solidFill>
                <a:latin typeface="Helvetica" pitchFamily="34" charset="0"/>
              </a:rPr>
            </a:br>
            <a:r>
              <a:rPr lang="de-DE" sz="3600" dirty="0" smtClean="0">
                <a:solidFill>
                  <a:schemeClr val="bg1"/>
                </a:solidFill>
                <a:latin typeface="Helvetica" pitchFamily="34" charset="0"/>
              </a:rPr>
              <a:t>strahlenden Abfall?</a:t>
            </a:r>
            <a:br>
              <a:rPr lang="de-DE" sz="3600" dirty="0" smtClean="0">
                <a:solidFill>
                  <a:schemeClr val="bg1"/>
                </a:solidFill>
                <a:latin typeface="Helvetica" pitchFamily="34" charset="0"/>
              </a:rPr>
            </a:br>
            <a:endParaRPr lang="de-DE" sz="3600" dirty="0">
              <a:solidFill>
                <a:schemeClr val="bg1"/>
              </a:solidFill>
              <a:latin typeface="Helvetica" pitchFamily="34" charset="0"/>
            </a:endParaRPr>
          </a:p>
        </p:txBody>
      </p:sp>
      <p:pic>
        <p:nvPicPr>
          <p:cNvPr id="12"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729631" y="3986501"/>
            <a:ext cx="1934319" cy="387272"/>
          </a:xfrm>
          <a:prstGeom prst="rect">
            <a:avLst/>
          </a:prstGeom>
        </p:spPr>
      </p:pic>
      <p:sp>
        <p:nvSpPr>
          <p:cNvPr id="4" name="Rectangle 3"/>
          <p:cNvSpPr/>
          <p:nvPr/>
        </p:nvSpPr>
        <p:spPr>
          <a:xfrm>
            <a:off x="720080" y="1628800"/>
            <a:ext cx="9144000" cy="369332"/>
          </a:xfrm>
          <a:prstGeom prst="rect">
            <a:avLst/>
          </a:prstGeom>
        </p:spPr>
        <p:txBody>
          <a:bodyPr wrap="square">
            <a:spAutoFit/>
          </a:bodyPr>
          <a:lstStyle/>
          <a:p>
            <a:r>
              <a:rPr lang="de-DE" dirty="0" smtClean="0">
                <a:solidFill>
                  <a:schemeClr val="bg1"/>
                </a:solidFill>
                <a:latin typeface="Helvetica" pitchFamily="34" charset="0"/>
              </a:rPr>
              <a:t>Eine </a:t>
            </a:r>
            <a:r>
              <a:rPr lang="de-DE" dirty="0">
                <a:solidFill>
                  <a:schemeClr val="bg1"/>
                </a:solidFill>
                <a:latin typeface="Helvetica" pitchFamily="34" charset="0"/>
              </a:rPr>
              <a:t>kurze Geschichte </a:t>
            </a:r>
            <a:r>
              <a:rPr lang="de-DE" dirty="0" smtClean="0">
                <a:solidFill>
                  <a:schemeClr val="bg1"/>
                </a:solidFill>
                <a:latin typeface="Helvetica" pitchFamily="34" charset="0"/>
              </a:rPr>
              <a:t>der </a:t>
            </a:r>
            <a:r>
              <a:rPr lang="de-DE" dirty="0" smtClean="0">
                <a:solidFill>
                  <a:schemeClr val="bg1"/>
                </a:solidFill>
                <a:latin typeface="Helvetica" pitchFamily="34" charset="0"/>
              </a:rPr>
              <a:t>Endlagerung </a:t>
            </a:r>
            <a:r>
              <a:rPr lang="de-DE" dirty="0" smtClean="0">
                <a:solidFill>
                  <a:schemeClr val="bg1"/>
                </a:solidFill>
                <a:latin typeface="Helvetica" pitchFamily="34" charset="0"/>
              </a:rPr>
              <a:t>in </a:t>
            </a:r>
            <a:r>
              <a:rPr lang="de-DE" dirty="0">
                <a:solidFill>
                  <a:schemeClr val="bg1"/>
                </a:solidFill>
                <a:latin typeface="Helvetica" pitchFamily="34" charset="0"/>
              </a:rPr>
              <a:t>Deutschland</a:t>
            </a:r>
            <a:endParaRPr lang="de-DE" b="1" dirty="0">
              <a:solidFill>
                <a:schemeClr val="bg1"/>
              </a:solidFill>
            </a:endParaRPr>
          </a:p>
        </p:txBody>
      </p:sp>
    </p:spTree>
    <p:extLst>
      <p:ext uri="{BB962C8B-B14F-4D97-AF65-F5344CB8AC3E}">
        <p14:creationId xmlns:p14="http://schemas.microsoft.com/office/powerpoint/2010/main" val="2068438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36980" y="836712"/>
            <a:ext cx="5070041" cy="1143000"/>
          </a:xfrm>
        </p:spPr>
        <p:txBody>
          <a:bodyPr>
            <a:noAutofit/>
          </a:bodyPr>
          <a:lstStyle/>
          <a:p>
            <a:r>
              <a:rPr lang="de-DE" sz="3200" dirty="0" smtClean="0">
                <a:solidFill>
                  <a:srgbClr val="92D050"/>
                </a:solidFill>
                <a:latin typeface="Helvetica" pitchFamily="34" charset="0"/>
              </a:rPr>
              <a:t>Was spricht für die </a:t>
            </a:r>
            <a:br>
              <a:rPr lang="de-DE" sz="3200" dirty="0" smtClean="0">
                <a:solidFill>
                  <a:srgbClr val="92D050"/>
                </a:solidFill>
                <a:latin typeface="Helvetica" pitchFamily="34" charset="0"/>
              </a:rPr>
            </a:br>
            <a:r>
              <a:rPr lang="de-DE" sz="3200" dirty="0" smtClean="0">
                <a:solidFill>
                  <a:srgbClr val="92D050"/>
                </a:solidFill>
                <a:latin typeface="Helvetica" pitchFamily="34" charset="0"/>
              </a:rPr>
              <a:t>Endlagerung untertage?</a:t>
            </a:r>
            <a:endParaRPr lang="de-DE" sz="3200" dirty="0">
              <a:solidFill>
                <a:srgbClr val="92D050"/>
              </a:solidFill>
              <a:latin typeface="Helvetica" pitchFamily="34" charset="0"/>
            </a:endParaRPr>
          </a:p>
        </p:txBody>
      </p:sp>
      <p:sp>
        <p:nvSpPr>
          <p:cNvPr id="3" name="Inhaltsplatzhalter 2"/>
          <p:cNvSpPr>
            <a:spLocks noGrp="1"/>
          </p:cNvSpPr>
          <p:nvPr>
            <p:ph idx="1"/>
          </p:nvPr>
        </p:nvSpPr>
        <p:spPr>
          <a:xfrm>
            <a:off x="755576" y="2276872"/>
            <a:ext cx="7632848" cy="2376264"/>
          </a:xfrm>
        </p:spPr>
        <p:txBody>
          <a:bodyPr>
            <a:noAutofit/>
          </a:bodyPr>
          <a:lstStyle/>
          <a:p>
            <a:r>
              <a:rPr lang="de-DE" sz="1600" dirty="0" smtClean="0">
                <a:latin typeface="Helvetica" pitchFamily="34" charset="0"/>
              </a:rPr>
              <a:t>International </a:t>
            </a:r>
            <a:r>
              <a:rPr lang="de-DE" sz="1600" b="1" dirty="0" smtClean="0">
                <a:latin typeface="Helvetica" pitchFamily="34" charset="0"/>
              </a:rPr>
              <a:t>akzeptiertes Prinzip </a:t>
            </a:r>
            <a:r>
              <a:rPr lang="de-DE" sz="1600" dirty="0" smtClean="0">
                <a:latin typeface="Helvetica" pitchFamily="34" charset="0"/>
              </a:rPr>
              <a:t>des </a:t>
            </a:r>
            <a:br>
              <a:rPr lang="de-DE" sz="1600" dirty="0" smtClean="0">
                <a:latin typeface="Helvetica" pitchFamily="34" charset="0"/>
              </a:rPr>
            </a:br>
            <a:r>
              <a:rPr lang="de-DE" sz="1600" dirty="0" smtClean="0">
                <a:latin typeface="Helvetica" pitchFamily="34" charset="0"/>
              </a:rPr>
              <a:t>„Konzentrierens und Isolierens“ der Schadstoffe,</a:t>
            </a:r>
          </a:p>
          <a:p>
            <a:r>
              <a:rPr lang="de-DE" sz="1600" dirty="0" smtClean="0">
                <a:latin typeface="Helvetica" pitchFamily="34" charset="0"/>
              </a:rPr>
              <a:t>Realisierbarkeit unter </a:t>
            </a:r>
            <a:r>
              <a:rPr lang="de-DE" sz="1600" b="1" dirty="0" smtClean="0">
                <a:latin typeface="Helvetica" pitchFamily="34" charset="0"/>
              </a:rPr>
              <a:t>wissenschaftlichen Gesichtspunkten,</a:t>
            </a:r>
            <a:endParaRPr lang="de-DE" sz="1600" dirty="0" smtClean="0">
              <a:latin typeface="Helvetica" pitchFamily="34" charset="0"/>
            </a:endParaRPr>
          </a:p>
          <a:p>
            <a:r>
              <a:rPr lang="de-DE" sz="1600" dirty="0" smtClean="0">
                <a:latin typeface="Helvetica" pitchFamily="34" charset="0"/>
              </a:rPr>
              <a:t>Realisierung auf Basis hinreichend </a:t>
            </a:r>
            <a:r>
              <a:rPr lang="de-DE" sz="1600" b="1" dirty="0" smtClean="0">
                <a:latin typeface="Helvetica" pitchFamily="34" charset="0"/>
              </a:rPr>
              <a:t>bekannter Techniken,</a:t>
            </a:r>
            <a:endParaRPr lang="de-DE" sz="1600" dirty="0" smtClean="0">
              <a:latin typeface="Helvetica" pitchFamily="34" charset="0"/>
            </a:endParaRPr>
          </a:p>
          <a:p>
            <a:r>
              <a:rPr lang="de-DE" sz="1600" dirty="0" smtClean="0">
                <a:latin typeface="Helvetica" pitchFamily="34" charset="0"/>
              </a:rPr>
              <a:t>Unfallmöglichkeiten und </a:t>
            </a:r>
            <a:r>
              <a:rPr lang="de-DE" sz="1600" b="1" dirty="0" smtClean="0">
                <a:latin typeface="Helvetica" pitchFamily="34" charset="0"/>
              </a:rPr>
              <a:t>Risiken</a:t>
            </a:r>
            <a:r>
              <a:rPr lang="de-DE" sz="1600" dirty="0" smtClean="0">
                <a:latin typeface="Helvetica" pitchFamily="34" charset="0"/>
              </a:rPr>
              <a:t> terroristischer Anschläge </a:t>
            </a:r>
            <a:r>
              <a:rPr lang="de-DE" sz="1600" b="1" dirty="0" smtClean="0">
                <a:latin typeface="Helvetica" pitchFamily="34" charset="0"/>
              </a:rPr>
              <a:t>gering,</a:t>
            </a:r>
          </a:p>
          <a:p>
            <a:r>
              <a:rPr lang="de-DE" sz="1600" b="1" dirty="0" smtClean="0">
                <a:latin typeface="Helvetica" pitchFamily="34" charset="0"/>
              </a:rPr>
              <a:t>Freisetzung</a:t>
            </a:r>
            <a:r>
              <a:rPr lang="de-DE" sz="1600" dirty="0" smtClean="0">
                <a:latin typeface="Helvetica" pitchFamily="34" charset="0"/>
              </a:rPr>
              <a:t> radioaktiver Isotope in die Biosphäre langfristig </a:t>
            </a:r>
            <a:r>
              <a:rPr lang="de-DE" sz="1600" b="1" dirty="0" smtClean="0">
                <a:latin typeface="Helvetica" pitchFamily="34" charset="0"/>
              </a:rPr>
              <a:t>ausgeschlossen,</a:t>
            </a:r>
          </a:p>
          <a:p>
            <a:r>
              <a:rPr lang="de-DE" sz="1600" dirty="0" smtClean="0">
                <a:latin typeface="Helvetica" pitchFamily="34" charset="0"/>
              </a:rPr>
              <a:t>Ist mit </a:t>
            </a:r>
            <a:r>
              <a:rPr lang="de-DE" sz="1600" b="1" dirty="0" smtClean="0">
                <a:latin typeface="Helvetica" pitchFamily="34" charset="0"/>
              </a:rPr>
              <a:t>wirtschaftlich vertretbarem Aufwand </a:t>
            </a:r>
            <a:r>
              <a:rPr lang="de-DE" sz="1600" dirty="0" smtClean="0">
                <a:latin typeface="Helvetica" pitchFamily="34" charset="0"/>
              </a:rPr>
              <a:t>machbar,</a:t>
            </a:r>
          </a:p>
          <a:p>
            <a:r>
              <a:rPr lang="de-DE" sz="1600" dirty="0" smtClean="0">
                <a:latin typeface="Helvetica" pitchFamily="34" charset="0"/>
              </a:rPr>
              <a:t>Ist unter ethischer Betrachtung geeigneter als alle anderen Strategien. </a:t>
            </a:r>
            <a:endParaRPr lang="de-DE" sz="1600" b="1" dirty="0">
              <a:latin typeface="Helvetica" pitchFamily="34" charset="0"/>
            </a:endParaRPr>
          </a:p>
        </p:txBody>
      </p:sp>
      <p:sp>
        <p:nvSpPr>
          <p:cNvPr id="5" name="Rectangle 4"/>
          <p:cNvSpPr/>
          <p:nvPr/>
        </p:nvSpPr>
        <p:spPr>
          <a:xfrm>
            <a:off x="2267744" y="4941168"/>
            <a:ext cx="6408712" cy="1354217"/>
          </a:xfrm>
          <a:prstGeom prst="rect">
            <a:avLst/>
          </a:prstGeom>
        </p:spPr>
        <p:txBody>
          <a:bodyPr wrap="square">
            <a:spAutoFit/>
          </a:bodyPr>
          <a:lstStyle/>
          <a:p>
            <a:pPr>
              <a:defRPr/>
            </a:pPr>
            <a:r>
              <a:rPr lang="de-DE" sz="1600" i="1" dirty="0">
                <a:latin typeface="Helvetica" pitchFamily="34" charset="0"/>
              </a:rPr>
              <a:t>„Die Kommission hat sich nach einer umfassenden Beschäftigung mit einer Vielzahl von Optionen der Entsorgung insbesondere der hoch radioaktiven Abfälle entschieden, deren Verbringung in ein Endlagerbergwerk in einer tiefen geologischen Formation zu empfehlen</a:t>
            </a:r>
            <a:r>
              <a:rPr lang="de-DE" sz="1600" i="1" dirty="0" smtClean="0">
                <a:latin typeface="Helvetica" pitchFamily="34" charset="0"/>
              </a:rPr>
              <a:t>.“ </a:t>
            </a:r>
            <a:r>
              <a:rPr lang="de-DE" dirty="0" smtClean="0"/>
              <a:t>(Abschlussbericht der Endlagerkommission 2016)</a:t>
            </a:r>
            <a:endParaRPr lang="de-DE" dirty="0"/>
          </a:p>
        </p:txBody>
      </p:sp>
    </p:spTree>
    <p:extLst>
      <p:ext uri="{BB962C8B-B14F-4D97-AF65-F5344CB8AC3E}">
        <p14:creationId xmlns:p14="http://schemas.microsoft.com/office/powerpoint/2010/main" val="1606259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457200" y="341784"/>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b="1" dirty="0" smtClean="0">
                <a:solidFill>
                  <a:srgbClr val="92D050"/>
                </a:solidFill>
                <a:latin typeface="Helvetica" pitchFamily="34" charset="0"/>
              </a:rPr>
              <a:t>Das Endlager im Überblick</a:t>
            </a:r>
            <a:endParaRPr lang="de-DE" sz="3200" b="1" dirty="0">
              <a:solidFill>
                <a:srgbClr val="92D050"/>
              </a:solidFill>
              <a:latin typeface="Helvetica" pitchFamily="34" charset="0"/>
            </a:endParaRPr>
          </a:p>
        </p:txBody>
      </p:sp>
      <p:sp>
        <p:nvSpPr>
          <p:cNvPr id="2" name="Textfeld 1"/>
          <p:cNvSpPr txBox="1"/>
          <p:nvPr/>
        </p:nvSpPr>
        <p:spPr>
          <a:xfrm>
            <a:off x="2932122" y="4324454"/>
            <a:ext cx="3731250" cy="369332"/>
          </a:xfrm>
          <a:prstGeom prst="rect">
            <a:avLst/>
          </a:prstGeom>
          <a:noFill/>
        </p:spPr>
        <p:txBody>
          <a:bodyPr wrap="square" rtlCol="0">
            <a:spAutoFit/>
          </a:bodyPr>
          <a:lstStyle/>
          <a:p>
            <a:r>
              <a:rPr lang="de-DE" dirty="0" smtClean="0">
                <a:solidFill>
                  <a:schemeClr val="bg1"/>
                </a:solidFill>
              </a:rPr>
              <a:t>Einschlusswirksamer Gebirgsbereich</a:t>
            </a:r>
            <a:endParaRPr lang="de-DE" dirty="0">
              <a:solidFill>
                <a:schemeClr val="bg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519" y="1394923"/>
            <a:ext cx="6974963" cy="5202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929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577178" y="3645024"/>
            <a:ext cx="10248151" cy="3312368"/>
          </a:xfrm>
          <a:custGeom>
            <a:avLst/>
            <a:gdLst>
              <a:gd name="connsiteX0" fmla="*/ 545647 w 10248151"/>
              <a:gd name="connsiteY0" fmla="*/ 442298 h 2733243"/>
              <a:gd name="connsiteX1" fmla="*/ 1357571 w 10248151"/>
              <a:gd name="connsiteY1" fmla="*/ 268877 h 2733243"/>
              <a:gd name="connsiteX2" fmla="*/ 2264088 w 10248151"/>
              <a:gd name="connsiteY2" fmla="*/ 308291 h 2733243"/>
              <a:gd name="connsiteX3" fmla="*/ 3517447 w 10248151"/>
              <a:gd name="connsiteY3" fmla="*/ 863 h 2733243"/>
              <a:gd name="connsiteX4" fmla="*/ 5976868 w 10248151"/>
              <a:gd name="connsiteY4" fmla="*/ 418649 h 2733243"/>
              <a:gd name="connsiteX5" fmla="*/ 6993744 w 10248151"/>
              <a:gd name="connsiteY5" fmla="*/ 513242 h 2733243"/>
              <a:gd name="connsiteX6" fmla="*/ 7640130 w 10248151"/>
              <a:gd name="connsiteY6" fmla="*/ 339822 h 2733243"/>
              <a:gd name="connsiteX7" fmla="*/ 8546647 w 10248151"/>
              <a:gd name="connsiteY7" fmla="*/ 426532 h 2733243"/>
              <a:gd name="connsiteX8" fmla="*/ 9216681 w 10248151"/>
              <a:gd name="connsiteY8" fmla="*/ 765491 h 2733243"/>
              <a:gd name="connsiteX9" fmla="*/ 9595054 w 10248151"/>
              <a:gd name="connsiteY9" fmla="*/ 899498 h 2733243"/>
              <a:gd name="connsiteX10" fmla="*/ 9894599 w 10248151"/>
              <a:gd name="connsiteY10" fmla="*/ 883732 h 2733243"/>
              <a:gd name="connsiteX11" fmla="*/ 9941895 w 10248151"/>
              <a:gd name="connsiteY11" fmla="*/ 2523346 h 2733243"/>
              <a:gd name="connsiteX12" fmla="*/ 9886716 w 10248151"/>
              <a:gd name="connsiteY12" fmla="*/ 2712532 h 2733243"/>
              <a:gd name="connsiteX13" fmla="*/ 5259537 w 10248151"/>
              <a:gd name="connsiteY13" fmla="*/ 2728298 h 2733243"/>
              <a:gd name="connsiteX14" fmla="*/ 419523 w 10248151"/>
              <a:gd name="connsiteY14" fmla="*/ 2696767 h 2733243"/>
              <a:gd name="connsiteX15" fmla="*/ 253985 w 10248151"/>
              <a:gd name="connsiteY15" fmla="*/ 2531229 h 2733243"/>
              <a:gd name="connsiteX16" fmla="*/ 427406 w 10248151"/>
              <a:gd name="connsiteY16" fmla="*/ 1727187 h 2733243"/>
              <a:gd name="connsiteX17" fmla="*/ 458937 w 10248151"/>
              <a:gd name="connsiteY17" fmla="*/ 615718 h 2733243"/>
              <a:gd name="connsiteX18" fmla="*/ 474702 w 10248151"/>
              <a:gd name="connsiteY18" fmla="*/ 489594 h 273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48151" h="2733243">
                <a:moveTo>
                  <a:pt x="545647" y="442298"/>
                </a:moveTo>
                <a:cubicBezTo>
                  <a:pt x="808405" y="366754"/>
                  <a:pt x="1071164" y="291211"/>
                  <a:pt x="1357571" y="268877"/>
                </a:cubicBezTo>
                <a:cubicBezTo>
                  <a:pt x="1643978" y="246543"/>
                  <a:pt x="1904109" y="352960"/>
                  <a:pt x="2264088" y="308291"/>
                </a:cubicBezTo>
                <a:cubicBezTo>
                  <a:pt x="2624067" y="263622"/>
                  <a:pt x="2898650" y="-17530"/>
                  <a:pt x="3517447" y="863"/>
                </a:cubicBezTo>
                <a:cubicBezTo>
                  <a:pt x="4136244" y="19256"/>
                  <a:pt x="5397485" y="333252"/>
                  <a:pt x="5976868" y="418649"/>
                </a:cubicBezTo>
                <a:cubicBezTo>
                  <a:pt x="6556251" y="504046"/>
                  <a:pt x="6716534" y="526380"/>
                  <a:pt x="6993744" y="513242"/>
                </a:cubicBezTo>
                <a:cubicBezTo>
                  <a:pt x="7270954" y="500104"/>
                  <a:pt x="7381313" y="354274"/>
                  <a:pt x="7640130" y="339822"/>
                </a:cubicBezTo>
                <a:cubicBezTo>
                  <a:pt x="7898947" y="325370"/>
                  <a:pt x="8283889" y="355587"/>
                  <a:pt x="8546647" y="426532"/>
                </a:cubicBezTo>
                <a:cubicBezTo>
                  <a:pt x="8809405" y="497477"/>
                  <a:pt x="9041947" y="686663"/>
                  <a:pt x="9216681" y="765491"/>
                </a:cubicBezTo>
                <a:cubicBezTo>
                  <a:pt x="9391416" y="844319"/>
                  <a:pt x="9482068" y="879791"/>
                  <a:pt x="9595054" y="899498"/>
                </a:cubicBezTo>
                <a:cubicBezTo>
                  <a:pt x="9708040" y="919205"/>
                  <a:pt x="9836792" y="613091"/>
                  <a:pt x="9894599" y="883732"/>
                </a:cubicBezTo>
                <a:cubicBezTo>
                  <a:pt x="9952406" y="1154373"/>
                  <a:pt x="9943209" y="2218546"/>
                  <a:pt x="9941895" y="2523346"/>
                </a:cubicBezTo>
                <a:cubicBezTo>
                  <a:pt x="9940581" y="2828146"/>
                  <a:pt x="10667109" y="2678373"/>
                  <a:pt x="9886716" y="2712532"/>
                </a:cubicBezTo>
                <a:cubicBezTo>
                  <a:pt x="9106323" y="2746691"/>
                  <a:pt x="5259537" y="2728298"/>
                  <a:pt x="5259537" y="2728298"/>
                </a:cubicBezTo>
                <a:lnTo>
                  <a:pt x="419523" y="2696767"/>
                </a:lnTo>
                <a:cubicBezTo>
                  <a:pt x="-414736" y="2663922"/>
                  <a:pt x="252671" y="2692826"/>
                  <a:pt x="253985" y="2531229"/>
                </a:cubicBezTo>
                <a:cubicBezTo>
                  <a:pt x="255299" y="2369632"/>
                  <a:pt x="393247" y="2046439"/>
                  <a:pt x="427406" y="1727187"/>
                </a:cubicBezTo>
                <a:cubicBezTo>
                  <a:pt x="461565" y="1407935"/>
                  <a:pt x="451054" y="821984"/>
                  <a:pt x="458937" y="615718"/>
                </a:cubicBezTo>
                <a:cubicBezTo>
                  <a:pt x="466820" y="409452"/>
                  <a:pt x="474702" y="511928"/>
                  <a:pt x="474702" y="489594"/>
                </a:cubicBezTo>
              </a:path>
            </a:pathLst>
          </a:cu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 name="Titel 1"/>
          <p:cNvSpPr>
            <a:spLocks noGrp="1"/>
          </p:cNvSpPr>
          <p:nvPr>
            <p:ph type="title"/>
          </p:nvPr>
        </p:nvSpPr>
        <p:spPr>
          <a:xfrm>
            <a:off x="457200" y="404664"/>
            <a:ext cx="8229600" cy="1143000"/>
          </a:xfrm>
        </p:spPr>
        <p:txBody>
          <a:bodyPr>
            <a:noAutofit/>
          </a:bodyPr>
          <a:lstStyle/>
          <a:p>
            <a:r>
              <a:rPr lang="de-DE" sz="2800" dirty="0" smtClean="0">
                <a:solidFill>
                  <a:srgbClr val="92D050"/>
                </a:solidFill>
                <a:latin typeface="Helvetica" pitchFamily="34" charset="0"/>
              </a:rPr>
              <a:t>Was gilt für das Wirtsgestein und drum herum?</a:t>
            </a:r>
            <a:endParaRPr lang="de-DE" sz="2800" dirty="0">
              <a:solidFill>
                <a:srgbClr val="92D050"/>
              </a:solidFill>
              <a:latin typeface="Helvetica" pitchFamily="34" charset="0"/>
            </a:endParaRPr>
          </a:p>
        </p:txBody>
      </p:sp>
      <p:sp>
        <p:nvSpPr>
          <p:cNvPr id="3" name="Inhaltsplatzhalter 2"/>
          <p:cNvSpPr>
            <a:spLocks noGrp="1"/>
          </p:cNvSpPr>
          <p:nvPr>
            <p:ph sz="half" idx="1"/>
          </p:nvPr>
        </p:nvSpPr>
        <p:spPr>
          <a:xfrm>
            <a:off x="971600" y="1340768"/>
            <a:ext cx="7488832" cy="2188840"/>
          </a:xfrm>
          <a:ln>
            <a:solidFill>
              <a:schemeClr val="bg1"/>
            </a:solidFill>
          </a:ln>
        </p:spPr>
        <p:txBody>
          <a:bodyPr>
            <a:noAutofit/>
          </a:bodyPr>
          <a:lstStyle/>
          <a:p>
            <a:r>
              <a:rPr lang="de-DE" sz="1600" dirty="0" smtClean="0">
                <a:latin typeface="Helvetica" pitchFamily="34" charset="0"/>
              </a:rPr>
              <a:t>Die Gesteinsformation muss stabil </a:t>
            </a:r>
            <a:r>
              <a:rPr lang="de-DE" sz="1600" dirty="0" smtClean="0">
                <a:latin typeface="Helvetica" pitchFamily="34" charset="0"/>
              </a:rPr>
              <a:t>und möglichst dicht </a:t>
            </a:r>
            <a:r>
              <a:rPr lang="de-DE" sz="1600" dirty="0" smtClean="0">
                <a:latin typeface="Helvetica" pitchFamily="34" charset="0"/>
              </a:rPr>
              <a:t>sein.</a:t>
            </a:r>
          </a:p>
          <a:p>
            <a:r>
              <a:rPr lang="de-DE" sz="1600" dirty="0" smtClean="0">
                <a:latin typeface="Helvetica" pitchFamily="34" charset="0"/>
              </a:rPr>
              <a:t>Die </a:t>
            </a:r>
            <a:r>
              <a:rPr lang="de-DE" sz="1600" dirty="0">
                <a:latin typeface="Helvetica" pitchFamily="34" charset="0"/>
              </a:rPr>
              <a:t>Gesteinsformation darf sich über Millionen </a:t>
            </a:r>
            <a:r>
              <a:rPr lang="de-DE" sz="1600" dirty="0" smtClean="0">
                <a:latin typeface="Helvetica" pitchFamily="34" charset="0"/>
              </a:rPr>
              <a:t>von </a:t>
            </a:r>
            <a:r>
              <a:rPr lang="de-DE" sz="1600" dirty="0">
                <a:latin typeface="Helvetica" pitchFamily="34" charset="0"/>
              </a:rPr>
              <a:t>Jahren </a:t>
            </a:r>
            <a:r>
              <a:rPr lang="de-DE" sz="1600" dirty="0" smtClean="0">
                <a:latin typeface="Helvetica" pitchFamily="34" charset="0"/>
              </a:rPr>
              <a:t>kaum </a:t>
            </a:r>
            <a:r>
              <a:rPr lang="de-DE" sz="1600" dirty="0">
                <a:latin typeface="Helvetica" pitchFamily="34" charset="0"/>
              </a:rPr>
              <a:t>verändern.</a:t>
            </a:r>
          </a:p>
          <a:p>
            <a:r>
              <a:rPr lang="de-DE" sz="1600" dirty="0" smtClean="0">
                <a:latin typeface="Helvetica" pitchFamily="34" charset="0"/>
              </a:rPr>
              <a:t>Die </a:t>
            </a:r>
            <a:r>
              <a:rPr lang="de-DE" sz="1600" dirty="0">
                <a:latin typeface="Helvetica" pitchFamily="34" charset="0"/>
              </a:rPr>
              <a:t>Gesteinsschicht muss </a:t>
            </a:r>
            <a:r>
              <a:rPr lang="de-DE" sz="1600" dirty="0" smtClean="0">
                <a:latin typeface="Helvetica" pitchFamily="34" charset="0"/>
              </a:rPr>
              <a:t>ausreichend </a:t>
            </a:r>
            <a:r>
              <a:rPr lang="de-DE" sz="1600" dirty="0">
                <a:latin typeface="Helvetica" pitchFamily="34" charset="0"/>
              </a:rPr>
              <a:t>groß sein, um alle </a:t>
            </a:r>
            <a:r>
              <a:rPr lang="de-DE" sz="1600" dirty="0" smtClean="0">
                <a:latin typeface="Helvetica" pitchFamily="34" charset="0"/>
              </a:rPr>
              <a:t>Abfälle </a:t>
            </a:r>
            <a:r>
              <a:rPr lang="de-DE" sz="1600" dirty="0" err="1" smtClean="0">
                <a:latin typeface="Helvetica" pitchFamily="34" charset="0"/>
              </a:rPr>
              <a:t>endzulagern</a:t>
            </a:r>
            <a:r>
              <a:rPr lang="de-DE" sz="1600" dirty="0" smtClean="0">
                <a:latin typeface="Helvetica" pitchFamily="34" charset="0"/>
              </a:rPr>
              <a:t>. </a:t>
            </a:r>
            <a:endParaRPr lang="de-DE" sz="1600" dirty="0">
              <a:latin typeface="Helvetica" pitchFamily="34" charset="0"/>
            </a:endParaRPr>
          </a:p>
          <a:p>
            <a:r>
              <a:rPr lang="de-DE" sz="1600" dirty="0" smtClean="0">
                <a:latin typeface="Helvetica" pitchFamily="34" charset="0"/>
              </a:rPr>
              <a:t>Die </a:t>
            </a:r>
            <a:r>
              <a:rPr lang="de-DE" sz="1600" dirty="0">
                <a:latin typeface="Helvetica" pitchFamily="34" charset="0"/>
              </a:rPr>
              <a:t>Gesteinsschicht soll mindestens </a:t>
            </a:r>
            <a:r>
              <a:rPr lang="de-DE" sz="1600" dirty="0" smtClean="0">
                <a:latin typeface="Helvetica" pitchFamily="34" charset="0"/>
              </a:rPr>
              <a:t>einige hundert Meter </a:t>
            </a:r>
            <a:r>
              <a:rPr lang="de-DE" sz="1600" dirty="0">
                <a:latin typeface="Helvetica" pitchFamily="34" charset="0"/>
              </a:rPr>
              <a:t>tief </a:t>
            </a:r>
            <a:r>
              <a:rPr lang="de-DE" sz="1600" dirty="0" smtClean="0">
                <a:latin typeface="Helvetica" pitchFamily="34" charset="0"/>
              </a:rPr>
              <a:t>im Untergrund liegen</a:t>
            </a:r>
            <a:r>
              <a:rPr lang="de-DE" sz="1600" dirty="0">
                <a:latin typeface="Helvetica" pitchFamily="34" charset="0"/>
              </a:rPr>
              <a:t>, </a:t>
            </a:r>
            <a:r>
              <a:rPr lang="de-DE" sz="1600" dirty="0" smtClean="0">
                <a:latin typeface="Helvetica" pitchFamily="34" charset="0"/>
              </a:rPr>
              <a:t>damit menschliche Aktivitäten und natürliche Gegebenheiten keinen Einfluss haben.</a:t>
            </a:r>
          </a:p>
        </p:txBody>
      </p:sp>
      <p:grpSp>
        <p:nvGrpSpPr>
          <p:cNvPr id="11" name="Group 10"/>
          <p:cNvGrpSpPr/>
          <p:nvPr/>
        </p:nvGrpSpPr>
        <p:grpSpPr>
          <a:xfrm>
            <a:off x="1745940" y="4437112"/>
            <a:ext cx="5652120" cy="2088232"/>
            <a:chOff x="1331640" y="4598277"/>
            <a:chExt cx="5652120" cy="2088232"/>
          </a:xfrm>
        </p:grpSpPr>
        <p:sp>
          <p:nvSpPr>
            <p:cNvPr id="7" name="Pfeil nach rechts 6"/>
            <p:cNvSpPr/>
            <p:nvPr/>
          </p:nvSpPr>
          <p:spPr>
            <a:xfrm>
              <a:off x="1331640" y="4761148"/>
              <a:ext cx="2771800" cy="1728192"/>
            </a:xfrm>
            <a:prstGeom prst="rightArrow">
              <a:avLst>
                <a:gd name="adj1" fmla="val 100000"/>
                <a:gd name="adj2" fmla="val 0"/>
              </a:avLst>
            </a:prstGeom>
            <a:noFill/>
            <a:ln w="9525" cap="flat" cmpd="sng" algn="ctr">
              <a:noFill/>
              <a:prstDash val="solid"/>
            </a:ln>
            <a:effectLst/>
          </p:spPr>
          <p:txBody>
            <a:bodyPr anchor="ctr"/>
            <a:lstStyle/>
            <a:p>
              <a:pPr algn="r" fontAlgn="auto">
                <a:spcBef>
                  <a:spcPts val="0"/>
                </a:spcBef>
                <a:spcAft>
                  <a:spcPts val="0"/>
                </a:spcAft>
                <a:defRPr/>
              </a:pPr>
              <a:r>
                <a:rPr lang="de-DE" sz="1600" b="1" kern="0" dirty="0" smtClean="0">
                  <a:latin typeface="Helvetica" pitchFamily="34" charset="0"/>
                  <a:ea typeface="ＭＳ Ｐゴシック" charset="-128"/>
                  <a:cs typeface="Arial"/>
                </a:rPr>
                <a:t>Geringe Besiedelung </a:t>
              </a:r>
            </a:p>
            <a:p>
              <a:pPr algn="r" fontAlgn="auto">
                <a:spcBef>
                  <a:spcPts val="0"/>
                </a:spcBef>
                <a:spcAft>
                  <a:spcPts val="0"/>
                </a:spcAft>
                <a:defRPr/>
              </a:pPr>
              <a:r>
                <a:rPr lang="de-DE" sz="1600" kern="0" dirty="0" smtClean="0">
                  <a:latin typeface="Helvetica" pitchFamily="34" charset="0"/>
                  <a:ea typeface="ＭＳ Ｐゴシック" charset="-128"/>
                  <a:cs typeface="Arial"/>
                </a:rPr>
                <a:t>spielt geologisch gesehen eine untergeordnete Rolle. Wer weiß schon, wie viele Menschen dort in 100.000 Jahren leben?</a:t>
              </a:r>
              <a:endParaRPr lang="de-DE" sz="1600" kern="0" dirty="0">
                <a:latin typeface="Helvetica" pitchFamily="34" charset="0"/>
                <a:ea typeface="ＭＳ Ｐゴシック" charset="-128"/>
                <a:cs typeface="Arial"/>
              </a:endParaRPr>
            </a:p>
          </p:txBody>
        </p:sp>
        <p:sp>
          <p:nvSpPr>
            <p:cNvPr id="8" name="Pfeil nach rechts 7"/>
            <p:cNvSpPr/>
            <p:nvPr/>
          </p:nvSpPr>
          <p:spPr>
            <a:xfrm>
              <a:off x="4211960" y="4598277"/>
              <a:ext cx="2771800" cy="2088232"/>
            </a:xfrm>
            <a:prstGeom prst="rightArrow">
              <a:avLst>
                <a:gd name="adj1" fmla="val 100000"/>
                <a:gd name="adj2" fmla="val 0"/>
              </a:avLst>
            </a:prstGeom>
            <a:noFill/>
            <a:ln w="9525" cap="flat" cmpd="sng" algn="ctr">
              <a:noFill/>
              <a:prstDash val="solid"/>
            </a:ln>
            <a:effectLst/>
          </p:spPr>
          <p:txBody>
            <a:bodyPr anchor="ctr"/>
            <a:lstStyle/>
            <a:p>
              <a:pPr fontAlgn="auto">
                <a:spcBef>
                  <a:spcPts val="0"/>
                </a:spcBef>
                <a:spcAft>
                  <a:spcPts val="0"/>
                </a:spcAft>
                <a:defRPr/>
              </a:pPr>
              <a:r>
                <a:rPr lang="de-DE" sz="1600" kern="0" dirty="0">
                  <a:latin typeface="Helvetica" pitchFamily="34" charset="0"/>
                  <a:ea typeface="ＭＳ Ｐゴシック" charset="-128"/>
                  <a:cs typeface="Arial"/>
                </a:rPr>
                <a:t>Wenn es </a:t>
              </a:r>
              <a:r>
                <a:rPr lang="de-DE" sz="1600" b="1" kern="0" dirty="0" smtClean="0">
                  <a:latin typeface="Helvetica" pitchFamily="34" charset="0"/>
                  <a:ea typeface="ＭＳ Ｐゴシック" charset="-128"/>
                  <a:cs typeface="Arial"/>
                </a:rPr>
                <a:t>Bodenschätze</a:t>
              </a:r>
              <a:r>
                <a:rPr lang="de-DE" sz="1600" kern="0" dirty="0" smtClean="0">
                  <a:latin typeface="Helvetica" pitchFamily="34" charset="0"/>
                  <a:ea typeface="ＭＳ Ｐゴシック" charset="-128"/>
                  <a:cs typeface="Arial"/>
                </a:rPr>
                <a:t> </a:t>
              </a:r>
              <a:r>
                <a:rPr lang="de-DE" sz="1600" kern="0" dirty="0">
                  <a:latin typeface="Helvetica" pitchFamily="34" charset="0"/>
                  <a:ea typeface="ＭＳ Ｐゴシック" charset="-128"/>
                  <a:cs typeface="Arial"/>
                </a:rPr>
                <a:t>gibt, ist die Gefahr groß, dass danach </a:t>
              </a:r>
              <a:r>
                <a:rPr lang="de-DE" sz="1600" kern="0" dirty="0" smtClean="0">
                  <a:latin typeface="Helvetica" pitchFamily="34" charset="0"/>
                  <a:ea typeface="ＭＳ Ｐゴシック" charset="-128"/>
                  <a:cs typeface="Arial"/>
                </a:rPr>
                <a:t>irgendwann </a:t>
              </a:r>
              <a:r>
                <a:rPr lang="de-DE" sz="1600" kern="0" dirty="0">
                  <a:latin typeface="Helvetica" pitchFamily="34" charset="0"/>
                  <a:ea typeface="ＭＳ Ｐゴシック" charset="-128"/>
                  <a:cs typeface="Arial"/>
                </a:rPr>
                <a:t>gebohrt </a:t>
              </a:r>
              <a:r>
                <a:rPr lang="de-DE" sz="1600" kern="0" dirty="0" smtClean="0">
                  <a:latin typeface="Helvetica" pitchFamily="34" charset="0"/>
                  <a:ea typeface="ＭＳ Ｐゴシック" charset="-128"/>
                  <a:cs typeface="Arial"/>
                </a:rPr>
                <a:t>wird. </a:t>
              </a:r>
              <a:endParaRPr lang="de-DE" sz="1600" kern="0" dirty="0">
                <a:latin typeface="Helvetica" pitchFamily="34" charset="0"/>
                <a:ea typeface="ＭＳ Ｐゴシック" charset="-128"/>
                <a:cs typeface="Arial"/>
              </a:endParaRPr>
            </a:p>
          </p:txBody>
        </p:sp>
      </p:grpSp>
    </p:spTree>
    <p:extLst>
      <p:ext uri="{BB962C8B-B14F-4D97-AF65-F5344CB8AC3E}">
        <p14:creationId xmlns:p14="http://schemas.microsoft.com/office/powerpoint/2010/main" val="975060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16832"/>
            <a:ext cx="9144000" cy="792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57200" y="620688"/>
            <a:ext cx="8229600" cy="1143000"/>
          </a:xfrm>
        </p:spPr>
        <p:txBody>
          <a:bodyPr>
            <a:normAutofit/>
          </a:bodyPr>
          <a:lstStyle/>
          <a:p>
            <a:r>
              <a:rPr lang="de-DE" dirty="0" smtClean="0">
                <a:solidFill>
                  <a:srgbClr val="92D050"/>
                </a:solidFill>
                <a:latin typeface="Helvetica" pitchFamily="34" charset="0"/>
              </a:rPr>
              <a:t>Endlager gesucht!</a:t>
            </a:r>
            <a:r>
              <a:rPr lang="de-DE" dirty="0" smtClean="0">
                <a:latin typeface="Helvetica" pitchFamily="34" charset="0"/>
              </a:rPr>
              <a:t/>
            </a:r>
            <a:br>
              <a:rPr lang="de-DE" dirty="0" smtClean="0">
                <a:latin typeface="Helvetica" pitchFamily="34" charset="0"/>
              </a:rPr>
            </a:br>
            <a:r>
              <a:rPr lang="de-DE" sz="2200" dirty="0" smtClean="0">
                <a:latin typeface="Helvetica" pitchFamily="34" charset="0"/>
              </a:rPr>
              <a:t>Geschichte der Suche nach Endlagerstandorten</a:t>
            </a:r>
            <a:endParaRPr lang="de-DE" sz="2200" dirty="0">
              <a:latin typeface="Helvetica" pitchFamily="34" charset="0"/>
            </a:endParaRPr>
          </a:p>
        </p:txBody>
      </p:sp>
      <p:sp>
        <p:nvSpPr>
          <p:cNvPr id="4" name="Pfeil nach rechts 3"/>
          <p:cNvSpPr/>
          <p:nvPr/>
        </p:nvSpPr>
        <p:spPr>
          <a:xfrm>
            <a:off x="1331640" y="1772816"/>
            <a:ext cx="7056784" cy="1080120"/>
          </a:xfrm>
          <a:prstGeom prst="rightArrow">
            <a:avLst>
              <a:gd name="adj1" fmla="val 100000"/>
              <a:gd name="adj2" fmla="val 0"/>
            </a:avLst>
          </a:prstGeom>
          <a:noFill/>
          <a:ln w="9525" cap="flat" cmpd="sng" algn="ctr">
            <a:noFill/>
            <a:prstDash val="solid"/>
          </a:ln>
          <a:effectLst/>
        </p:spPr>
        <p:txBody>
          <a:bodyPr anchor="ctr"/>
          <a:lstStyle/>
          <a:p>
            <a:pPr fontAlgn="auto">
              <a:spcBef>
                <a:spcPts val="0"/>
              </a:spcBef>
              <a:spcAft>
                <a:spcPts val="0"/>
              </a:spcAft>
              <a:defRPr/>
            </a:pPr>
            <a:r>
              <a:rPr lang="de-DE" sz="1600" kern="0" dirty="0" smtClean="0">
                <a:latin typeface="Helvetica" pitchFamily="34" charset="0"/>
                <a:ea typeface="ＭＳ Ｐゴシック" charset="-128"/>
                <a:cs typeface="Arial"/>
              </a:rPr>
              <a:t>Die Gefahr des radioaktiven Abfalls war den Beteiligten von Anfang an klar. Das erste deutsche Kernkraftwerk ging 1957 ans Netz. Eine Lösung wurde </a:t>
            </a:r>
            <a:r>
              <a:rPr lang="de-DE" sz="1600" kern="0" dirty="0">
                <a:latin typeface="Helvetica" pitchFamily="34" charset="0"/>
                <a:ea typeface="ＭＳ Ｐゴシック" charset="-128"/>
                <a:cs typeface="Arial"/>
              </a:rPr>
              <a:t>seit </a:t>
            </a:r>
            <a:r>
              <a:rPr lang="de-DE" sz="1600" kern="0" dirty="0" smtClean="0">
                <a:latin typeface="Helvetica" pitchFamily="34" charset="0"/>
                <a:ea typeface="ＭＳ Ｐゴシック" charset="-128"/>
                <a:cs typeface="Arial"/>
              </a:rPr>
              <a:t>1960 gesucht, aber: </a:t>
            </a:r>
            <a:r>
              <a:rPr lang="de-DE" sz="1600" kern="0" dirty="0">
                <a:latin typeface="Helvetica" pitchFamily="34" charset="0"/>
                <a:ea typeface="ＭＳ Ｐゴシック" charset="-128"/>
                <a:cs typeface="Arial"/>
              </a:rPr>
              <a:t>es gibt noch immer </a:t>
            </a:r>
            <a:r>
              <a:rPr lang="de-DE" sz="1600" kern="0" dirty="0" smtClean="0">
                <a:latin typeface="Helvetica" pitchFamily="34" charset="0"/>
                <a:ea typeface="ＭＳ Ｐゴシック" charset="-128"/>
                <a:cs typeface="Arial"/>
              </a:rPr>
              <a:t>keine!</a:t>
            </a:r>
            <a:endParaRPr lang="de-DE" sz="1600" kern="0" dirty="0">
              <a:latin typeface="Helvetica" pitchFamily="34" charset="0"/>
              <a:ea typeface="ＭＳ Ｐゴシック" charset="-128"/>
              <a:cs typeface="Arial"/>
            </a:endParaRPr>
          </a:p>
        </p:txBody>
      </p:sp>
      <p:sp>
        <p:nvSpPr>
          <p:cNvPr id="5" name="Rectangle 4"/>
          <p:cNvSpPr/>
          <p:nvPr/>
        </p:nvSpPr>
        <p:spPr>
          <a:xfrm>
            <a:off x="2015716" y="2924944"/>
            <a:ext cx="5112568" cy="3293209"/>
          </a:xfrm>
          <a:prstGeom prst="rect">
            <a:avLst/>
          </a:prstGeom>
        </p:spPr>
        <p:txBody>
          <a:bodyPr wrap="square">
            <a:spAutoFit/>
          </a:bodyPr>
          <a:lstStyle/>
          <a:p>
            <a:r>
              <a:rPr lang="de-DE" sz="1600" b="1" dirty="0">
                <a:latin typeface="Helvetica" pitchFamily="34" charset="0"/>
              </a:rPr>
              <a:t>1960er Jahre: Kavernenprojekt: </a:t>
            </a:r>
            <a:endParaRPr lang="de-DE" sz="1600" b="1" dirty="0" smtClean="0">
              <a:latin typeface="Helvetica" pitchFamily="34" charset="0"/>
            </a:endParaRPr>
          </a:p>
          <a:p>
            <a:r>
              <a:rPr lang="de-DE" sz="1600" dirty="0" smtClean="0">
                <a:latin typeface="Helvetica" pitchFamily="34" charset="0"/>
              </a:rPr>
              <a:t>Beginn </a:t>
            </a:r>
            <a:r>
              <a:rPr lang="de-DE" sz="1600" dirty="0">
                <a:latin typeface="Helvetica" pitchFamily="34" charset="0"/>
              </a:rPr>
              <a:t>der Diskussionen um ein deutsches Endlager </a:t>
            </a:r>
            <a:endParaRPr lang="de-DE" sz="1600" dirty="0" smtClean="0">
              <a:latin typeface="Helvetica" pitchFamily="34" charset="0"/>
            </a:endParaRPr>
          </a:p>
          <a:p>
            <a:r>
              <a:rPr lang="de-DE" sz="1600" dirty="0" smtClean="0">
                <a:solidFill>
                  <a:schemeClr val="bg1">
                    <a:lumMod val="50000"/>
                  </a:schemeClr>
                </a:solidFill>
                <a:latin typeface="Helvetica" pitchFamily="34" charset="0"/>
              </a:rPr>
              <a:t>→ </a:t>
            </a:r>
            <a:r>
              <a:rPr lang="de-DE" sz="1600" dirty="0">
                <a:solidFill>
                  <a:schemeClr val="bg1">
                    <a:lumMod val="50000"/>
                  </a:schemeClr>
                </a:solidFill>
                <a:latin typeface="Helvetica" pitchFamily="34" charset="0"/>
              </a:rPr>
              <a:t>ohne öffentliche </a:t>
            </a:r>
            <a:r>
              <a:rPr lang="de-DE" sz="1600" dirty="0" smtClean="0">
                <a:solidFill>
                  <a:schemeClr val="bg1">
                    <a:lumMod val="50000"/>
                  </a:schemeClr>
                </a:solidFill>
                <a:latin typeface="Helvetica" pitchFamily="34" charset="0"/>
              </a:rPr>
              <a:t>Beteiligung</a:t>
            </a:r>
          </a:p>
          <a:p>
            <a:endParaRPr lang="de-DE" sz="1600" dirty="0">
              <a:latin typeface="Helvetica" pitchFamily="34" charset="0"/>
            </a:endParaRPr>
          </a:p>
          <a:p>
            <a:r>
              <a:rPr lang="de-DE" sz="1600" b="1" dirty="0">
                <a:latin typeface="Helvetica" pitchFamily="34" charset="0"/>
              </a:rPr>
              <a:t>1970er Jahre: Nukleares Entsorgungszentrum 1: </a:t>
            </a:r>
            <a:endParaRPr lang="de-DE" sz="1600" b="1" dirty="0" smtClean="0">
              <a:latin typeface="Helvetica" pitchFamily="34" charset="0"/>
            </a:endParaRPr>
          </a:p>
          <a:p>
            <a:r>
              <a:rPr lang="de-DE" sz="1600" dirty="0" smtClean="0">
                <a:latin typeface="Helvetica" pitchFamily="34" charset="0"/>
              </a:rPr>
              <a:t>1972 </a:t>
            </a:r>
            <a:r>
              <a:rPr lang="de-DE" sz="1600" dirty="0">
                <a:latin typeface="Helvetica" pitchFamily="34" charset="0"/>
              </a:rPr>
              <a:t>-1976 Bundesforschungsministerium suchte </a:t>
            </a:r>
            <a:endParaRPr lang="de-DE" sz="1600" dirty="0" smtClean="0">
              <a:latin typeface="Helvetica" pitchFamily="34" charset="0"/>
            </a:endParaRPr>
          </a:p>
          <a:p>
            <a:r>
              <a:rPr lang="de-DE" sz="1600" dirty="0" smtClean="0">
                <a:latin typeface="Helvetica" pitchFamily="34" charset="0"/>
              </a:rPr>
              <a:t>nach Standort </a:t>
            </a:r>
            <a:r>
              <a:rPr lang="de-DE" sz="1600" dirty="0">
                <a:latin typeface="Helvetica" pitchFamily="34" charset="0"/>
              </a:rPr>
              <a:t>für ein Nukleares Entsorgungszentrum </a:t>
            </a:r>
            <a:endParaRPr lang="de-DE" sz="1600" dirty="0" smtClean="0">
              <a:latin typeface="Helvetica" pitchFamily="34" charset="0"/>
            </a:endParaRPr>
          </a:p>
          <a:p>
            <a:r>
              <a:rPr lang="de-DE" sz="1600" dirty="0" smtClean="0">
                <a:solidFill>
                  <a:schemeClr val="bg1">
                    <a:lumMod val="50000"/>
                  </a:schemeClr>
                </a:solidFill>
                <a:latin typeface="Helvetica" pitchFamily="34" charset="0"/>
              </a:rPr>
              <a:t>→ </a:t>
            </a:r>
            <a:r>
              <a:rPr lang="de-DE" sz="1600" dirty="0">
                <a:solidFill>
                  <a:schemeClr val="bg1">
                    <a:lumMod val="50000"/>
                  </a:schemeClr>
                </a:solidFill>
                <a:latin typeface="Helvetica" pitchFamily="34" charset="0"/>
              </a:rPr>
              <a:t>unter Ausschluss der </a:t>
            </a:r>
            <a:r>
              <a:rPr lang="de-DE" sz="1600" dirty="0" smtClean="0">
                <a:solidFill>
                  <a:schemeClr val="bg1">
                    <a:lumMod val="50000"/>
                  </a:schemeClr>
                </a:solidFill>
                <a:latin typeface="Helvetica" pitchFamily="34" charset="0"/>
              </a:rPr>
              <a:t>Öffentlichkeit</a:t>
            </a:r>
          </a:p>
          <a:p>
            <a:endParaRPr lang="de-DE" sz="1600" dirty="0">
              <a:latin typeface="Helvetica" pitchFamily="34" charset="0"/>
            </a:endParaRPr>
          </a:p>
          <a:p>
            <a:r>
              <a:rPr lang="de-DE" sz="1600" b="1" dirty="0">
                <a:latin typeface="Helvetica" pitchFamily="34" charset="0"/>
              </a:rPr>
              <a:t>1970er Jahre: Nukleares Entsorgungszentrum 2: </a:t>
            </a:r>
            <a:endParaRPr lang="de-DE" sz="1600" b="1" dirty="0" smtClean="0">
              <a:latin typeface="Helvetica" pitchFamily="34" charset="0"/>
            </a:endParaRPr>
          </a:p>
          <a:p>
            <a:r>
              <a:rPr lang="de-DE" sz="1600" dirty="0" smtClean="0">
                <a:latin typeface="Helvetica" pitchFamily="34" charset="0"/>
              </a:rPr>
              <a:t>1976-1977 </a:t>
            </a:r>
            <a:r>
              <a:rPr lang="de-DE" sz="1600" dirty="0">
                <a:latin typeface="Helvetica" pitchFamily="34" charset="0"/>
              </a:rPr>
              <a:t>nahm das Land Niedersachsen </a:t>
            </a:r>
            <a:r>
              <a:rPr lang="de-DE" sz="1600" dirty="0" smtClean="0">
                <a:latin typeface="Helvetica" pitchFamily="34" charset="0"/>
              </a:rPr>
              <a:t>die </a:t>
            </a:r>
            <a:r>
              <a:rPr lang="de-DE" sz="1600" dirty="0">
                <a:latin typeface="Helvetica" pitchFamily="34" charset="0"/>
              </a:rPr>
              <a:t>Standortsuche selbst in die Hand </a:t>
            </a:r>
            <a:endParaRPr lang="de-DE" sz="1600" dirty="0" smtClean="0">
              <a:latin typeface="Helvetica" pitchFamily="34" charset="0"/>
            </a:endParaRPr>
          </a:p>
          <a:p>
            <a:r>
              <a:rPr lang="de-DE" sz="1600" dirty="0" smtClean="0">
                <a:solidFill>
                  <a:schemeClr val="bg1">
                    <a:lumMod val="50000"/>
                  </a:schemeClr>
                </a:solidFill>
                <a:latin typeface="Helvetica" pitchFamily="34" charset="0"/>
              </a:rPr>
              <a:t>→ „</a:t>
            </a:r>
            <a:r>
              <a:rPr lang="de-DE" sz="1600" dirty="0">
                <a:solidFill>
                  <a:schemeClr val="bg1">
                    <a:lumMod val="50000"/>
                  </a:schemeClr>
                </a:solidFill>
                <a:latin typeface="Helvetica" pitchFamily="34" charset="0"/>
              </a:rPr>
              <a:t>streng vertraulich“</a:t>
            </a:r>
          </a:p>
        </p:txBody>
      </p:sp>
    </p:spTree>
    <p:extLst>
      <p:ext uri="{BB962C8B-B14F-4D97-AF65-F5344CB8AC3E}">
        <p14:creationId xmlns:p14="http://schemas.microsoft.com/office/powerpoint/2010/main" val="387741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02 FG KS\02 Projekte\Endlager-UE\Material\Bilder\Bilder für Vortrag\Standorte Endlagerdiskussion seit 1964.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403" t="10915" r="14378" b="8099"/>
          <a:stretch/>
        </p:blipFill>
        <p:spPr bwMode="auto">
          <a:xfrm>
            <a:off x="487318" y="657722"/>
            <a:ext cx="8140455" cy="6196230"/>
          </a:xfrm>
          <a:prstGeom prst="rect">
            <a:avLst/>
          </a:prstGeom>
          <a:noFill/>
          <a:extLst>
            <a:ext uri="{909E8E84-426E-40DD-AFC4-6F175D3DCCD1}">
              <a14:hiddenFill xmlns:a14="http://schemas.microsoft.com/office/drawing/2010/main">
                <a:solidFill>
                  <a:srgbClr val="FFFFFF"/>
                </a:solidFill>
              </a14:hiddenFill>
            </a:ext>
          </a:extLst>
        </p:spPr>
      </p:pic>
      <p:sp>
        <p:nvSpPr>
          <p:cNvPr id="94" name="Text Box 77"/>
          <p:cNvSpPr txBox="1">
            <a:spLocks noChangeArrowheads="1"/>
          </p:cNvSpPr>
          <p:nvPr/>
        </p:nvSpPr>
        <p:spPr bwMode="auto">
          <a:xfrm>
            <a:off x="539713" y="200105"/>
            <a:ext cx="8064574" cy="461665"/>
          </a:xfrm>
          <a:prstGeom prst="rect">
            <a:avLst/>
          </a:prstGeom>
          <a:noFill/>
          <a:ln>
            <a:noFill/>
          </a:ln>
          <a:effectLst/>
          <a:extLst/>
        </p:spPr>
        <p:txBody>
          <a:bodyPr wrap="square">
            <a:spAutoFit/>
          </a:bodyPr>
          <a:lstStyle/>
          <a:p>
            <a:pPr algn="ctr">
              <a:spcBef>
                <a:spcPct val="50000"/>
              </a:spcBef>
              <a:defRPr/>
            </a:pPr>
            <a:r>
              <a:rPr lang="de-DE" sz="2400" b="1" dirty="0" smtClean="0">
                <a:solidFill>
                  <a:srgbClr val="92D050"/>
                </a:solidFill>
                <a:latin typeface="Helvetica" pitchFamily="34" charset="0"/>
                <a:ea typeface="+mj-ea"/>
                <a:cs typeface="+mj-cs"/>
              </a:rPr>
              <a:t>Standorte in der deutschen Endlagersuche seit </a:t>
            </a:r>
            <a:r>
              <a:rPr lang="de-DE" sz="2400" b="1" dirty="0">
                <a:solidFill>
                  <a:srgbClr val="92D050"/>
                </a:solidFill>
                <a:latin typeface="Helvetica" pitchFamily="34" charset="0"/>
                <a:ea typeface="+mj-ea"/>
                <a:cs typeface="+mj-cs"/>
              </a:rPr>
              <a:t>1964</a:t>
            </a:r>
          </a:p>
        </p:txBody>
      </p:sp>
      <p:sp>
        <p:nvSpPr>
          <p:cNvPr id="95" name="Abgerundete rechteckige Legende 96"/>
          <p:cNvSpPr/>
          <p:nvPr/>
        </p:nvSpPr>
        <p:spPr bwMode="auto">
          <a:xfrm>
            <a:off x="226610" y="1196752"/>
            <a:ext cx="3938990" cy="1080120"/>
          </a:xfrm>
          <a:prstGeom prst="wedgeRoundRectCallout">
            <a:avLst>
              <a:gd name="adj1" fmla="val 43398"/>
              <a:gd name="adj2" fmla="val 101541"/>
              <a:gd name="adj3" fmla="val 16667"/>
            </a:avLst>
          </a:prstGeom>
          <a:solidFill>
            <a:schemeClr val="bg2">
              <a:lumMod val="90000"/>
            </a:schemeClr>
          </a:solidFill>
          <a:ln w="6350">
            <a:solidFill>
              <a:schemeClr val="tx1"/>
            </a:solidFill>
          </a:ln>
          <a:extLst/>
        </p:spPr>
        <p:style>
          <a:lnRef idx="2">
            <a:schemeClr val="dk1"/>
          </a:lnRef>
          <a:fillRef idx="1">
            <a:schemeClr val="lt1"/>
          </a:fillRef>
          <a:effectRef idx="0">
            <a:schemeClr val="dk1"/>
          </a:effectRef>
          <a:fontRef idx="minor">
            <a:schemeClr val="dk1"/>
          </a:fontRef>
        </p:style>
        <p:txBody>
          <a:bodyPr lIns="114074" tIns="57036" rIns="114074" bIns="57036"/>
          <a:lstStyle/>
          <a:p>
            <a:r>
              <a:rPr lang="de-DE" sz="1400" dirty="0" smtClean="0">
                <a:latin typeface="Helvetica" pitchFamily="34" charset="0"/>
              </a:rPr>
              <a:t>Die orangen und roten Kreise sind Standorte </a:t>
            </a:r>
          </a:p>
          <a:p>
            <a:r>
              <a:rPr lang="de-DE" sz="1400" dirty="0" smtClean="0">
                <a:latin typeface="Helvetica" pitchFamily="34" charset="0"/>
              </a:rPr>
              <a:t>im Steinsalz, die bei verschiedenen Standort-</a:t>
            </a:r>
          </a:p>
          <a:p>
            <a:r>
              <a:rPr lang="de-DE" sz="1400" dirty="0" smtClean="0">
                <a:latin typeface="Helvetica" pitchFamily="34" charset="0"/>
              </a:rPr>
              <a:t>suchen in den 60er und 70er Jahren genannt </a:t>
            </a:r>
          </a:p>
          <a:p>
            <a:r>
              <a:rPr lang="de-DE" sz="1400" dirty="0" smtClean="0">
                <a:latin typeface="Helvetica" pitchFamily="34" charset="0"/>
              </a:rPr>
              <a:t>wurden (BRD+DDR).</a:t>
            </a:r>
            <a:endParaRPr lang="de-DE" sz="1400" dirty="0">
              <a:latin typeface="Helvetica" pitchFamily="34" charset="0"/>
            </a:endParaRPr>
          </a:p>
        </p:txBody>
      </p:sp>
      <p:sp>
        <p:nvSpPr>
          <p:cNvPr id="96" name="Abgerundete rechteckige Legende 98"/>
          <p:cNvSpPr/>
          <p:nvPr/>
        </p:nvSpPr>
        <p:spPr bwMode="auto">
          <a:xfrm>
            <a:off x="5932166" y="1988840"/>
            <a:ext cx="3211833" cy="864096"/>
          </a:xfrm>
          <a:prstGeom prst="wedgeRoundRectCallout">
            <a:avLst>
              <a:gd name="adj1" fmla="val -53523"/>
              <a:gd name="adj2" fmla="val 213860"/>
              <a:gd name="adj3" fmla="val 16667"/>
            </a:avLst>
          </a:prstGeom>
          <a:solidFill>
            <a:schemeClr val="bg2">
              <a:lumMod val="90000"/>
            </a:schemeClr>
          </a:solidFill>
          <a:ln w="6350">
            <a:solidFill>
              <a:schemeClr val="tx1"/>
            </a:solidFill>
          </a:ln>
          <a:extLst/>
        </p:spPr>
        <p:style>
          <a:lnRef idx="2">
            <a:schemeClr val="dk1"/>
          </a:lnRef>
          <a:fillRef idx="1">
            <a:schemeClr val="lt1"/>
          </a:fillRef>
          <a:effectRef idx="0">
            <a:schemeClr val="dk1"/>
          </a:effectRef>
          <a:fontRef idx="minor">
            <a:schemeClr val="dk1"/>
          </a:fontRef>
        </p:style>
        <p:txBody>
          <a:bodyPr lIns="114074" tIns="57036" rIns="114074" bIns="57036"/>
          <a:lstStyle/>
          <a:p>
            <a:r>
              <a:rPr lang="de-DE" sz="1400" dirty="0" smtClean="0">
                <a:latin typeface="Helvetica" pitchFamily="34" charset="0"/>
              </a:rPr>
              <a:t>Gorleben war ein Erkundungs-bergwerk für wärmeentwickelnde </a:t>
            </a:r>
            <a:r>
              <a:rPr lang="de-DE" sz="1400" dirty="0" smtClean="0">
                <a:latin typeface="Helvetica" pitchFamily="34" charset="0"/>
              </a:rPr>
              <a:t>Abfälle.</a:t>
            </a:r>
            <a:endParaRPr lang="de-DE" sz="1400" dirty="0">
              <a:latin typeface="Helvetica" pitchFamily="34" charset="0"/>
            </a:endParaRPr>
          </a:p>
        </p:txBody>
      </p:sp>
      <p:sp>
        <p:nvSpPr>
          <p:cNvPr id="97" name="Abgerundete rechteckige Legende 93"/>
          <p:cNvSpPr/>
          <p:nvPr/>
        </p:nvSpPr>
        <p:spPr bwMode="auto">
          <a:xfrm>
            <a:off x="6581635" y="3755837"/>
            <a:ext cx="2292671" cy="1549400"/>
          </a:xfrm>
          <a:prstGeom prst="wedgeRoundRectCallout">
            <a:avLst>
              <a:gd name="adj1" fmla="val -84402"/>
              <a:gd name="adj2" fmla="val 47728"/>
              <a:gd name="adj3" fmla="val 16667"/>
            </a:avLst>
          </a:prstGeom>
          <a:solidFill>
            <a:schemeClr val="bg2">
              <a:lumMod val="90000"/>
            </a:schemeClr>
          </a:solidFill>
          <a:ln w="6350">
            <a:solidFill>
              <a:schemeClr val="tx1"/>
            </a:solidFill>
          </a:ln>
          <a:extLst/>
        </p:spPr>
        <p:style>
          <a:lnRef idx="2">
            <a:schemeClr val="dk1"/>
          </a:lnRef>
          <a:fillRef idx="1">
            <a:schemeClr val="lt1"/>
          </a:fillRef>
          <a:effectRef idx="0">
            <a:schemeClr val="dk1"/>
          </a:effectRef>
          <a:fontRef idx="minor">
            <a:schemeClr val="dk1"/>
          </a:fontRef>
        </p:style>
        <p:txBody>
          <a:bodyPr lIns="114074" tIns="57036" rIns="114074" bIns="57036"/>
          <a:lstStyle/>
          <a:p>
            <a:r>
              <a:rPr lang="de-DE" sz="1400" dirty="0" smtClean="0">
                <a:latin typeface="Helvetica" pitchFamily="34" charset="0"/>
              </a:rPr>
              <a:t>Morsleben und Asse wurden nicht nach heutigem Atomrecht als Endlagern für schwach- und mittelaktive Abfälle  genutzt.</a:t>
            </a:r>
            <a:endParaRPr lang="de-DE" sz="1400" dirty="0">
              <a:latin typeface="Helvetica" pitchFamily="34" charset="0"/>
            </a:endParaRPr>
          </a:p>
        </p:txBody>
      </p:sp>
      <p:sp>
        <p:nvSpPr>
          <p:cNvPr id="98" name="Abgerundete rechteckige Legende 97"/>
          <p:cNvSpPr/>
          <p:nvPr/>
        </p:nvSpPr>
        <p:spPr bwMode="auto">
          <a:xfrm>
            <a:off x="43589" y="3861048"/>
            <a:ext cx="2187888" cy="1063873"/>
          </a:xfrm>
          <a:prstGeom prst="wedgeRoundRectCallout">
            <a:avLst>
              <a:gd name="adj1" fmla="val 143108"/>
              <a:gd name="adj2" fmla="val 101537"/>
              <a:gd name="adj3" fmla="val 16667"/>
            </a:avLst>
          </a:prstGeom>
          <a:solidFill>
            <a:schemeClr val="bg2">
              <a:lumMod val="90000"/>
            </a:schemeClr>
          </a:solidFill>
          <a:ln w="6350">
            <a:solidFill>
              <a:schemeClr val="tx1"/>
            </a:solidFill>
          </a:ln>
          <a:extLst/>
        </p:spPr>
        <p:style>
          <a:lnRef idx="2">
            <a:schemeClr val="dk1"/>
          </a:lnRef>
          <a:fillRef idx="1">
            <a:schemeClr val="lt1"/>
          </a:fillRef>
          <a:effectRef idx="0">
            <a:schemeClr val="dk1"/>
          </a:effectRef>
          <a:fontRef idx="minor">
            <a:schemeClr val="dk1"/>
          </a:fontRef>
        </p:style>
        <p:txBody>
          <a:bodyPr lIns="114074" tIns="57036" rIns="114074" bIns="57036"/>
          <a:lstStyle/>
          <a:p>
            <a:r>
              <a:rPr lang="de-DE" sz="1400" dirty="0" smtClean="0">
                <a:latin typeface="Helvetica" pitchFamily="34" charset="0"/>
              </a:rPr>
              <a:t>Die grünen Kreise bedeuten </a:t>
            </a:r>
            <a:r>
              <a:rPr lang="de-DE" sz="1400" dirty="0" smtClean="0">
                <a:latin typeface="Helvetica" pitchFamily="34" charset="0"/>
              </a:rPr>
              <a:t>Tongestein.</a:t>
            </a:r>
          </a:p>
          <a:p>
            <a:r>
              <a:rPr lang="de-DE" sz="1400" dirty="0" smtClean="0">
                <a:latin typeface="Helvetica" pitchFamily="34" charset="0"/>
              </a:rPr>
              <a:t>Das Endlager Konrad ist im Bau.</a:t>
            </a:r>
            <a:endParaRPr lang="de-DE" sz="1400" dirty="0">
              <a:latin typeface="Helvetica" pitchFamily="34" charset="0"/>
            </a:endParaRPr>
          </a:p>
        </p:txBody>
      </p:sp>
      <p:sp>
        <p:nvSpPr>
          <p:cNvPr id="99" name="Abgerundete rechteckige Legende 95"/>
          <p:cNvSpPr/>
          <p:nvPr/>
        </p:nvSpPr>
        <p:spPr bwMode="auto">
          <a:xfrm>
            <a:off x="43588" y="5373631"/>
            <a:ext cx="2655888" cy="326318"/>
          </a:xfrm>
          <a:prstGeom prst="wedgeRoundRectCallout">
            <a:avLst>
              <a:gd name="adj1" fmla="val 60373"/>
              <a:gd name="adj2" fmla="val 166159"/>
              <a:gd name="adj3" fmla="val 16667"/>
            </a:avLst>
          </a:prstGeom>
          <a:solidFill>
            <a:schemeClr val="bg2">
              <a:lumMod val="90000"/>
            </a:schemeClr>
          </a:solidFill>
          <a:ln w="6350">
            <a:solidFill>
              <a:schemeClr val="tx1"/>
            </a:solidFill>
          </a:ln>
          <a:extLst/>
        </p:spPr>
        <p:style>
          <a:lnRef idx="2">
            <a:schemeClr val="dk1"/>
          </a:lnRef>
          <a:fillRef idx="1">
            <a:schemeClr val="lt1"/>
          </a:fillRef>
          <a:effectRef idx="0">
            <a:schemeClr val="dk1"/>
          </a:effectRef>
          <a:fontRef idx="minor">
            <a:schemeClr val="dk1"/>
          </a:fontRef>
        </p:style>
        <p:txBody>
          <a:bodyPr lIns="114074" tIns="57036" rIns="114074" bIns="57036"/>
          <a:lstStyle/>
          <a:p>
            <a:r>
              <a:rPr lang="de-DE" sz="1400" dirty="0" smtClean="0">
                <a:latin typeface="Helvetica" pitchFamily="34" charset="0"/>
              </a:rPr>
              <a:t>Liegen in Baden Württemberg </a:t>
            </a:r>
            <a:endParaRPr lang="de-DE" sz="1400" dirty="0">
              <a:latin typeface="Helvetica" pitchFamily="34" charset="0"/>
            </a:endParaRPr>
          </a:p>
        </p:txBody>
      </p:sp>
    </p:spTree>
    <p:extLst>
      <p:ext uri="{BB962C8B-B14F-4D97-AF65-F5344CB8AC3E}">
        <p14:creationId xmlns:p14="http://schemas.microsoft.com/office/powerpoint/2010/main" val="102488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97" grpId="0" animBg="1"/>
      <p:bldP spid="98" grpId="0" animBg="1"/>
      <p:bldP spid="9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45089" y="2405835"/>
            <a:ext cx="4752528" cy="3708708"/>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de-DE" sz="1500" dirty="0" smtClean="0">
                <a:latin typeface="Helvetica" pitchFamily="34" charset="0"/>
              </a:rPr>
              <a:t>1999: </a:t>
            </a:r>
            <a:r>
              <a:rPr lang="de-DE" sz="1500" dirty="0">
                <a:latin typeface="Helvetica" pitchFamily="34" charset="0"/>
              </a:rPr>
              <a:t>die damalige rot-grüne </a:t>
            </a:r>
            <a:r>
              <a:rPr lang="de-DE" sz="1500" dirty="0" smtClean="0">
                <a:latin typeface="Helvetica" pitchFamily="34" charset="0"/>
              </a:rPr>
              <a:t>Bundesregierung setzte den Arbeitskreis </a:t>
            </a:r>
            <a:r>
              <a:rPr lang="de-DE" sz="1500" dirty="0">
                <a:latin typeface="Helvetica" pitchFamily="34" charset="0"/>
              </a:rPr>
              <a:t>Auswahlverfahren </a:t>
            </a:r>
            <a:r>
              <a:rPr lang="de-DE" sz="1500" dirty="0" smtClean="0">
                <a:latin typeface="Helvetica" pitchFamily="34" charset="0"/>
              </a:rPr>
              <a:t>Endlagerstandorte </a:t>
            </a:r>
            <a:r>
              <a:rPr lang="de-DE" sz="1500" dirty="0">
                <a:latin typeface="Helvetica" pitchFamily="34" charset="0"/>
              </a:rPr>
              <a:t>(</a:t>
            </a:r>
            <a:r>
              <a:rPr lang="de-DE" sz="1500" dirty="0" err="1">
                <a:latin typeface="Helvetica" pitchFamily="34" charset="0"/>
              </a:rPr>
              <a:t>AkEnd</a:t>
            </a:r>
            <a:r>
              <a:rPr lang="de-DE" sz="1500" dirty="0" smtClean="0">
                <a:latin typeface="Helvetica" pitchFamily="34" charset="0"/>
              </a:rPr>
              <a:t>) ein.</a:t>
            </a:r>
          </a:p>
          <a:p>
            <a:pPr marL="285750" indent="-285750">
              <a:spcBef>
                <a:spcPts val="600"/>
              </a:spcBef>
              <a:spcAft>
                <a:spcPts val="600"/>
              </a:spcAft>
              <a:buFont typeface="Arial" panose="020B0604020202020204" pitchFamily="34" charset="0"/>
              <a:buChar char="•"/>
            </a:pPr>
            <a:r>
              <a:rPr lang="de-DE" sz="1500" dirty="0" smtClean="0">
                <a:latin typeface="Helvetica" pitchFamily="34" charset="0"/>
              </a:rPr>
              <a:t>Aufgabe des AkEnd war die Entwicklung eines Verfahrens für die Standortsuche</a:t>
            </a:r>
            <a:r>
              <a:rPr lang="de-DE" sz="1500" dirty="0" smtClean="0">
                <a:latin typeface="Helvetica" pitchFamily="34" charset="0"/>
              </a:rPr>
              <a:t>. Neu </a:t>
            </a:r>
            <a:r>
              <a:rPr lang="de-DE" sz="1500" dirty="0" smtClean="0">
                <a:latin typeface="Helvetica" pitchFamily="34" charset="0"/>
              </a:rPr>
              <a:t>war die </a:t>
            </a:r>
            <a:r>
              <a:rPr lang="de-DE" sz="1500" dirty="0">
                <a:latin typeface="Helvetica" pitchFamily="34" charset="0"/>
              </a:rPr>
              <a:t>Einbeziehung sozioökonomischer </a:t>
            </a:r>
            <a:r>
              <a:rPr lang="de-DE" sz="1500" dirty="0" smtClean="0">
                <a:latin typeface="Helvetica" pitchFamily="34" charset="0"/>
              </a:rPr>
              <a:t>Kriterien.</a:t>
            </a:r>
          </a:p>
          <a:p>
            <a:pPr marL="285750" indent="-285750">
              <a:spcBef>
                <a:spcPts val="600"/>
              </a:spcBef>
              <a:spcAft>
                <a:spcPts val="600"/>
              </a:spcAft>
              <a:buFont typeface="Arial" panose="020B0604020202020204" pitchFamily="34" charset="0"/>
              <a:buChar char="•"/>
            </a:pPr>
            <a:r>
              <a:rPr lang="de-DE" sz="1500" dirty="0" smtClean="0">
                <a:latin typeface="Helvetica" pitchFamily="34" charset="0"/>
              </a:rPr>
              <a:t>International </a:t>
            </a:r>
            <a:r>
              <a:rPr lang="de-DE" sz="1500" dirty="0">
                <a:latin typeface="Helvetica" pitchFamily="34" charset="0"/>
              </a:rPr>
              <a:t>fanden die </a:t>
            </a:r>
            <a:r>
              <a:rPr lang="de-DE" sz="1500" dirty="0" smtClean="0">
                <a:latin typeface="Helvetica" pitchFamily="34" charset="0"/>
              </a:rPr>
              <a:t>Ergebnisse Beachtung</a:t>
            </a:r>
            <a:r>
              <a:rPr lang="de-DE" sz="1500" dirty="0">
                <a:latin typeface="Helvetica" pitchFamily="34" charset="0"/>
              </a:rPr>
              <a:t>. </a:t>
            </a:r>
            <a:r>
              <a:rPr lang="de-DE" sz="1500" dirty="0" smtClean="0">
                <a:latin typeface="Helvetica" pitchFamily="34" charset="0"/>
              </a:rPr>
              <a:t>Aber in der Umsetzung scheiterte der </a:t>
            </a:r>
            <a:r>
              <a:rPr lang="de-DE" sz="1500" dirty="0" err="1" smtClean="0">
                <a:latin typeface="Helvetica" pitchFamily="34" charset="0"/>
              </a:rPr>
              <a:t>AkEnd</a:t>
            </a:r>
            <a:r>
              <a:rPr lang="de-DE" sz="1500" dirty="0" smtClean="0">
                <a:latin typeface="Helvetica" pitchFamily="34" charset="0"/>
              </a:rPr>
              <a:t>-Prozess.</a:t>
            </a:r>
          </a:p>
          <a:p>
            <a:pPr marL="285750" indent="-285750">
              <a:spcBef>
                <a:spcPts val="600"/>
              </a:spcBef>
              <a:spcAft>
                <a:spcPts val="600"/>
              </a:spcAft>
              <a:buFont typeface="Arial" panose="020B0604020202020204" pitchFamily="34" charset="0"/>
              <a:buChar char="•"/>
            </a:pPr>
            <a:endParaRPr lang="de-DE" sz="1500" dirty="0" smtClean="0">
              <a:latin typeface="Helvetica" pitchFamily="34" charset="0"/>
            </a:endParaRPr>
          </a:p>
          <a:p>
            <a:pPr marL="285750" indent="-285750">
              <a:spcBef>
                <a:spcPts val="600"/>
              </a:spcBef>
              <a:spcAft>
                <a:spcPts val="600"/>
              </a:spcAft>
              <a:buFont typeface="Arial" panose="020B0604020202020204" pitchFamily="34" charset="0"/>
              <a:buChar char="•"/>
            </a:pPr>
            <a:r>
              <a:rPr lang="de-DE" sz="1500" dirty="0" smtClean="0">
                <a:latin typeface="Helvetica" pitchFamily="34" charset="0"/>
              </a:rPr>
              <a:t>Auch die </a:t>
            </a:r>
            <a:r>
              <a:rPr lang="de-DE" sz="1500" dirty="0">
                <a:latin typeface="Helvetica" pitchFamily="34" charset="0"/>
              </a:rPr>
              <a:t>folgenden Regierungen erzielten mit ihren Gesprächsansätzen keinen Fortschritt bei der Endlagersuche. </a:t>
            </a:r>
            <a:r>
              <a:rPr lang="de-DE" sz="1500" dirty="0" smtClean="0">
                <a:latin typeface="Helvetica" pitchFamily="34" charset="0"/>
              </a:rPr>
              <a:t> </a:t>
            </a:r>
          </a:p>
        </p:txBody>
      </p:sp>
      <p:sp>
        <p:nvSpPr>
          <p:cNvPr id="7" name="Titel 1"/>
          <p:cNvSpPr>
            <a:spLocks noGrp="1"/>
          </p:cNvSpPr>
          <p:nvPr>
            <p:ph type="title"/>
          </p:nvPr>
        </p:nvSpPr>
        <p:spPr>
          <a:xfrm>
            <a:off x="611560" y="748037"/>
            <a:ext cx="3970784" cy="1143000"/>
          </a:xfrm>
        </p:spPr>
        <p:txBody>
          <a:bodyPr>
            <a:normAutofit/>
          </a:bodyPr>
          <a:lstStyle/>
          <a:p>
            <a:r>
              <a:rPr lang="de-DE" sz="2800" dirty="0" smtClean="0">
                <a:solidFill>
                  <a:srgbClr val="92D050"/>
                </a:solidFill>
                <a:latin typeface="Helvetica" pitchFamily="34" charset="0"/>
              </a:rPr>
              <a:t>Spätere Ansätze </a:t>
            </a:r>
            <a:br>
              <a:rPr lang="de-DE" sz="2800" dirty="0" smtClean="0">
                <a:solidFill>
                  <a:srgbClr val="92D050"/>
                </a:solidFill>
                <a:latin typeface="Helvetica" pitchFamily="34" charset="0"/>
              </a:rPr>
            </a:br>
            <a:r>
              <a:rPr lang="de-DE" sz="2800" dirty="0" smtClean="0">
                <a:solidFill>
                  <a:srgbClr val="92D050"/>
                </a:solidFill>
                <a:latin typeface="Helvetica" pitchFamily="34" charset="0"/>
              </a:rPr>
              <a:t>der Endlagersuche</a:t>
            </a:r>
            <a:endParaRPr lang="de-DE" sz="2800" dirty="0">
              <a:solidFill>
                <a:srgbClr val="92D050"/>
              </a:solidFill>
              <a:latin typeface="Helvetica" pitchFamily="34" charset="0"/>
            </a:endParaRPr>
          </a:p>
        </p:txBody>
      </p:sp>
      <p:grpSp>
        <p:nvGrpSpPr>
          <p:cNvPr id="4" name="Group 3"/>
          <p:cNvGrpSpPr/>
          <p:nvPr/>
        </p:nvGrpSpPr>
        <p:grpSpPr>
          <a:xfrm>
            <a:off x="4671235" y="261972"/>
            <a:ext cx="4472765" cy="6334057"/>
            <a:chOff x="4671235" y="116632"/>
            <a:chExt cx="4472765" cy="6334057"/>
          </a:xfrm>
        </p:grpSpPr>
        <p:pic>
          <p:nvPicPr>
            <p:cNvPr id="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1235" y="116632"/>
              <a:ext cx="4472765" cy="6334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197617" y="592721"/>
              <a:ext cx="3420000" cy="538187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8" name="Rechteck 7"/>
          <p:cNvSpPr/>
          <p:nvPr/>
        </p:nvSpPr>
        <p:spPr>
          <a:xfrm>
            <a:off x="7596336" y="5904495"/>
            <a:ext cx="1313548" cy="215444"/>
          </a:xfrm>
          <a:prstGeom prst="rect">
            <a:avLst/>
          </a:prstGeom>
        </p:spPr>
        <p:txBody>
          <a:bodyPr wrap="square">
            <a:spAutoFit/>
          </a:bodyPr>
          <a:lstStyle/>
          <a:p>
            <a:r>
              <a:rPr lang="de-DE" sz="800" dirty="0" smtClean="0">
                <a:latin typeface="Helvetica" pitchFamily="34" charset="0"/>
              </a:rPr>
              <a:t>Bild:  </a:t>
            </a:r>
            <a:r>
              <a:rPr lang="de-DE" sz="800" dirty="0" err="1" smtClean="0">
                <a:latin typeface="Helvetica" pitchFamily="34" charset="0"/>
              </a:rPr>
              <a:t>AkEnd</a:t>
            </a:r>
            <a:endParaRPr lang="de-DE" sz="800" dirty="0">
              <a:latin typeface="Helvetica" pitchFamily="34" charset="0"/>
            </a:endParaRPr>
          </a:p>
        </p:txBody>
      </p:sp>
    </p:spTree>
    <p:extLst>
      <p:ext uri="{BB962C8B-B14F-4D97-AF65-F5344CB8AC3E}">
        <p14:creationId xmlns:p14="http://schemas.microsoft.com/office/powerpoint/2010/main" val="30490925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539552" y="523706"/>
            <a:ext cx="8229600" cy="1143000"/>
          </a:xfrm>
        </p:spPr>
        <p:txBody>
          <a:bodyPr>
            <a:normAutofit/>
          </a:bodyPr>
          <a:lstStyle/>
          <a:p>
            <a:r>
              <a:rPr lang="de-DE" sz="3200" dirty="0" smtClean="0">
                <a:solidFill>
                  <a:srgbClr val="92D050"/>
                </a:solidFill>
                <a:latin typeface="Helvetica" pitchFamily="34" charset="0"/>
              </a:rPr>
              <a:t>Meilenstein: Ein Verfahren für die Endlagersuche</a:t>
            </a:r>
            <a:endParaRPr lang="de-DE" sz="3200" dirty="0">
              <a:solidFill>
                <a:srgbClr val="92D050"/>
              </a:solidFill>
              <a:latin typeface="Helvetica" pitchFamily="34" charset="0"/>
            </a:endParaRPr>
          </a:p>
        </p:txBody>
      </p:sp>
      <p:sp>
        <p:nvSpPr>
          <p:cNvPr id="10" name="Text Box 6"/>
          <p:cNvSpPr txBox="1">
            <a:spLocks noGrp="1" noChangeArrowheads="1"/>
          </p:cNvSpPr>
          <p:nvPr>
            <p:ph sz="quarter" idx="4"/>
          </p:nvPr>
        </p:nvSpPr>
        <p:spPr bwMode="auto">
          <a:xfrm>
            <a:off x="1311152" y="2430692"/>
            <a:ext cx="6933256" cy="440120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de-DE" sz="1600" dirty="0" smtClean="0">
                <a:latin typeface="Helvetica" pitchFamily="34" charset="0"/>
              </a:rPr>
              <a:t>Im </a:t>
            </a:r>
            <a:r>
              <a:rPr lang="de-DE" sz="1600" dirty="0">
                <a:latin typeface="Helvetica" pitchFamily="34" charset="0"/>
              </a:rPr>
              <a:t>Fukushima-Jahr 2011 startete die Landesregierung von Baden-Württemberg </a:t>
            </a:r>
            <a:r>
              <a:rPr lang="de-DE" sz="1600" dirty="0" smtClean="0">
                <a:latin typeface="Helvetica" pitchFamily="34" charset="0"/>
              </a:rPr>
              <a:t>(</a:t>
            </a:r>
            <a:r>
              <a:rPr lang="de-DE" sz="1600" dirty="0">
                <a:latin typeface="Helvetica" pitchFamily="34" charset="0"/>
              </a:rPr>
              <a:t>Grüne/SPD) eine </a:t>
            </a:r>
            <a:r>
              <a:rPr lang="de-DE" sz="1600" dirty="0" smtClean="0">
                <a:latin typeface="Helvetica" pitchFamily="34" charset="0"/>
              </a:rPr>
              <a:t>Initiative: </a:t>
            </a:r>
            <a:r>
              <a:rPr lang="de-DE" sz="1600" dirty="0" smtClean="0">
                <a:latin typeface="Helvetica" pitchFamily="34" charset="0"/>
              </a:rPr>
              <a:t>Es </a:t>
            </a:r>
            <a:r>
              <a:rPr lang="de-DE" sz="1600" dirty="0" smtClean="0">
                <a:latin typeface="Helvetica" pitchFamily="34" charset="0"/>
              </a:rPr>
              <a:t>erklärte sich offen für eine Standortsuche</a:t>
            </a:r>
            <a:r>
              <a:rPr lang="de-DE" sz="1600" dirty="0">
                <a:latin typeface="Helvetica" pitchFamily="34" charset="0"/>
              </a:rPr>
              <a:t>. Andere Bundesländer signalisierten daraufhin ebenfalls </a:t>
            </a:r>
            <a:r>
              <a:rPr lang="de-DE" sz="1600" dirty="0" smtClean="0">
                <a:latin typeface="Helvetica" pitchFamily="34" charset="0"/>
              </a:rPr>
              <a:t>Beteiligungsbereitschaft.</a:t>
            </a:r>
          </a:p>
          <a:p>
            <a:pPr>
              <a:spcBef>
                <a:spcPct val="50000"/>
              </a:spcBef>
              <a:defRPr/>
            </a:pPr>
            <a:r>
              <a:rPr lang="de-DE" sz="1600" dirty="0" smtClean="0">
                <a:latin typeface="Helvetica" pitchFamily="34" charset="0"/>
              </a:rPr>
              <a:t>In der Folge wurde </a:t>
            </a:r>
            <a:r>
              <a:rPr lang="de-DE" sz="1600" dirty="0">
                <a:latin typeface="Helvetica" pitchFamily="34" charset="0"/>
              </a:rPr>
              <a:t>parteiübergreifend ein Suchprozess </a:t>
            </a:r>
            <a:r>
              <a:rPr lang="de-DE" sz="1600" dirty="0" smtClean="0">
                <a:latin typeface="Helvetica" pitchFamily="34" charset="0"/>
              </a:rPr>
              <a:t>ausgehandelt und 2013 das </a:t>
            </a:r>
            <a:r>
              <a:rPr lang="de-DE" sz="1600" dirty="0" smtClean="0">
                <a:latin typeface="Helvetica" pitchFamily="34" charset="0"/>
              </a:rPr>
              <a:t>erste Standortauswahlgesetz </a:t>
            </a:r>
            <a:r>
              <a:rPr lang="de-DE" sz="1600" dirty="0">
                <a:latin typeface="Helvetica" pitchFamily="34" charset="0"/>
              </a:rPr>
              <a:t>beschlossen</a:t>
            </a:r>
            <a:r>
              <a:rPr lang="de-DE" sz="1600" dirty="0" smtClean="0">
                <a:latin typeface="Helvetica" pitchFamily="34" charset="0"/>
              </a:rPr>
              <a:t>.</a:t>
            </a:r>
            <a:br>
              <a:rPr lang="de-DE" sz="1600" dirty="0" smtClean="0">
                <a:latin typeface="Helvetica" pitchFamily="34" charset="0"/>
              </a:rPr>
            </a:br>
            <a:r>
              <a:rPr lang="de-DE" sz="1600" dirty="0" smtClean="0">
                <a:latin typeface="Helvetica" pitchFamily="34" charset="0"/>
              </a:rPr>
              <a:t>Es </a:t>
            </a:r>
            <a:r>
              <a:rPr lang="de-DE" sz="1600" dirty="0" smtClean="0">
                <a:latin typeface="Helvetica" pitchFamily="34" charset="0"/>
              </a:rPr>
              <a:t>legte </a:t>
            </a:r>
            <a:r>
              <a:rPr lang="de-DE" sz="1600" dirty="0">
                <a:latin typeface="Helvetica" pitchFamily="34" charset="0"/>
              </a:rPr>
              <a:t>das Verfahren fest, nach dem in Deutschland ein Endlager gesucht werden </a:t>
            </a:r>
            <a:r>
              <a:rPr lang="de-DE" sz="1600" dirty="0" smtClean="0">
                <a:latin typeface="Helvetica" pitchFamily="34" charset="0"/>
              </a:rPr>
              <a:t>soll.</a:t>
            </a:r>
          </a:p>
          <a:p>
            <a:pPr>
              <a:spcBef>
                <a:spcPct val="50000"/>
              </a:spcBef>
              <a:defRPr/>
            </a:pPr>
            <a:r>
              <a:rPr lang="de-DE" sz="1600" dirty="0" smtClean="0">
                <a:latin typeface="Helvetica" pitchFamily="34" charset="0"/>
              </a:rPr>
              <a:t>Von 2014 bis 2016 hat die „Kommission Lagerung hoch </a:t>
            </a:r>
            <a:r>
              <a:rPr lang="de-DE" sz="1600" dirty="0" smtClean="0">
                <a:latin typeface="Helvetica" pitchFamily="34" charset="0"/>
              </a:rPr>
              <a:t>radioaktiver </a:t>
            </a:r>
            <a:r>
              <a:rPr lang="de-DE" sz="1600" dirty="0" smtClean="0">
                <a:latin typeface="Helvetica" pitchFamily="34" charset="0"/>
              </a:rPr>
              <a:t>Abfallstoffe“</a:t>
            </a:r>
            <a:r>
              <a:rPr lang="de-DE" sz="1600" b="1" dirty="0" smtClean="0">
                <a:latin typeface="Helvetica" pitchFamily="34" charset="0"/>
              </a:rPr>
              <a:t> </a:t>
            </a:r>
            <a:r>
              <a:rPr lang="de-DE" sz="1600" dirty="0" smtClean="0">
                <a:latin typeface="Helvetica" pitchFamily="34" charset="0"/>
              </a:rPr>
              <a:t>das Gesetz genau geprüft </a:t>
            </a:r>
            <a:r>
              <a:rPr lang="de-DE" sz="1600" smtClean="0">
                <a:latin typeface="Helvetica" pitchFamily="34" charset="0"/>
              </a:rPr>
              <a:t>und </a:t>
            </a:r>
            <a:r>
              <a:rPr lang="de-DE" sz="1600" smtClean="0">
                <a:latin typeface="Helvetica" pitchFamily="34" charset="0"/>
              </a:rPr>
              <a:t>Entscheidungsgrundlagen </a:t>
            </a:r>
            <a:r>
              <a:rPr lang="de-DE" sz="1600" dirty="0" smtClean="0">
                <a:latin typeface="Helvetica" pitchFamily="34" charset="0"/>
              </a:rPr>
              <a:t>entwickelt.</a:t>
            </a:r>
          </a:p>
          <a:p>
            <a:pPr>
              <a:spcBef>
                <a:spcPct val="50000"/>
              </a:spcBef>
              <a:defRPr/>
            </a:pPr>
            <a:r>
              <a:rPr lang="de-DE" sz="1600" dirty="0" smtClean="0">
                <a:latin typeface="Helvetica" pitchFamily="34" charset="0"/>
              </a:rPr>
              <a:t>Die Ergebnisse </a:t>
            </a:r>
            <a:r>
              <a:rPr lang="de-DE" sz="1600" dirty="0" smtClean="0">
                <a:latin typeface="Helvetica" pitchFamily="34" charset="0"/>
              </a:rPr>
              <a:t>flossen in </a:t>
            </a:r>
            <a:r>
              <a:rPr lang="de-DE" sz="1600" dirty="0" smtClean="0">
                <a:latin typeface="Helvetica" pitchFamily="34" charset="0"/>
              </a:rPr>
              <a:t>ein aktualisiertes Standortauswahlgesetz ein. </a:t>
            </a:r>
            <a:r>
              <a:rPr lang="de-DE" sz="1600" dirty="0" smtClean="0">
                <a:latin typeface="Helvetica" pitchFamily="34" charset="0"/>
              </a:rPr>
              <a:t>Das neue </a:t>
            </a:r>
            <a:r>
              <a:rPr lang="de-DE" sz="1600" b="1" dirty="0" smtClean="0">
                <a:latin typeface="Helvetica" pitchFamily="34" charset="0"/>
              </a:rPr>
              <a:t>Standortauswahlgesetz</a:t>
            </a:r>
            <a:r>
              <a:rPr lang="de-DE" sz="1600" dirty="0" smtClean="0">
                <a:latin typeface="Helvetica" pitchFamily="34" charset="0"/>
              </a:rPr>
              <a:t> trat im Mai 2017 in Kraft.</a:t>
            </a:r>
            <a:endParaRPr lang="de-DE" sz="1600" dirty="0" smtClean="0">
              <a:latin typeface="Helvetica" pitchFamily="34" charset="0"/>
            </a:endParaRPr>
          </a:p>
          <a:p>
            <a:pPr>
              <a:spcBef>
                <a:spcPct val="50000"/>
              </a:spcBef>
              <a:defRPr/>
            </a:pPr>
            <a:endParaRPr lang="de-DE" sz="1600" dirty="0" smtClean="0">
              <a:latin typeface="Helvetica" pitchFamily="34" charset="0"/>
            </a:endParaRPr>
          </a:p>
          <a:p>
            <a:pPr>
              <a:spcBef>
                <a:spcPct val="50000"/>
              </a:spcBef>
              <a:defRPr/>
            </a:pPr>
            <a:endParaRPr lang="de-DE" sz="1600" dirty="0">
              <a:latin typeface="Helvetica" pitchFamily="34" charset="0"/>
            </a:endParaRPr>
          </a:p>
        </p:txBody>
      </p:sp>
    </p:spTree>
    <p:extLst>
      <p:ext uri="{BB962C8B-B14F-4D97-AF65-F5344CB8AC3E}">
        <p14:creationId xmlns:p14="http://schemas.microsoft.com/office/powerpoint/2010/main" val="95886386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366361" y="3941038"/>
            <a:ext cx="4594717" cy="2512298"/>
            <a:chOff x="5082726" y="3941038"/>
            <a:chExt cx="4594717" cy="2512298"/>
          </a:xfrm>
        </p:grpSpPr>
        <p:pic>
          <p:nvPicPr>
            <p:cNvPr id="1026" name="Picture 2" descr="C:\Users\ikedra\Documents\Endlager\Material\Bilder\Kommunikation\AKW-Demo_503323_web_R_by_Michael Grabscheit_pixelio.de-1.jpg"/>
            <p:cNvPicPr>
              <a:picLocks noChangeAspect="1" noChangeArrowheads="1"/>
            </p:cNvPicPr>
            <p:nvPr/>
          </p:nvPicPr>
          <p:blipFill rotWithShape="1">
            <a:blip r:embed="rId3">
              <a:extLst>
                <a:ext uri="{28A0092B-C50C-407E-A947-70E740481C1C}">
                  <a14:useLocalDpi xmlns:a14="http://schemas.microsoft.com/office/drawing/2010/main" val="0"/>
                </a:ext>
              </a:extLst>
            </a:blip>
            <a:srcRect b="9404"/>
            <a:stretch/>
          </p:blipFill>
          <p:spPr bwMode="auto">
            <a:xfrm>
              <a:off x="5082726" y="3941038"/>
              <a:ext cx="4084964" cy="246105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73" hidden="1"/>
            <p:cNvSpPr txBox="1">
              <a:spLocks noChangeArrowheads="1"/>
            </p:cNvSpPr>
            <p:nvPr/>
          </p:nvSpPr>
          <p:spPr bwMode="auto">
            <a:xfrm>
              <a:off x="7524328" y="6194511"/>
              <a:ext cx="2153115" cy="2588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de-DE" sz="800" dirty="0" smtClean="0">
                  <a:solidFill>
                    <a:schemeClr val="bg1"/>
                  </a:solidFill>
                  <a:latin typeface="Helvetica" pitchFamily="34" charset="0"/>
                </a:rPr>
                <a:t>Bild: © M. Grabscheit / pixelio.de</a:t>
              </a:r>
              <a:endParaRPr lang="de-DE" sz="800" dirty="0">
                <a:solidFill>
                  <a:schemeClr val="bg1"/>
                </a:solidFill>
                <a:latin typeface="Helvetica" pitchFamily="34" charset="0"/>
              </a:endParaRPr>
            </a:p>
          </p:txBody>
        </p:sp>
      </p:grpSp>
      <p:sp>
        <p:nvSpPr>
          <p:cNvPr id="13" name="Text Box 73"/>
          <p:cNvSpPr txBox="1">
            <a:spLocks noChangeArrowheads="1"/>
          </p:cNvSpPr>
          <p:nvPr/>
        </p:nvSpPr>
        <p:spPr bwMode="auto">
          <a:xfrm>
            <a:off x="6690058" y="6082487"/>
            <a:ext cx="1707435" cy="215444"/>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de-DE" sz="800" dirty="0" smtClean="0">
                <a:solidFill>
                  <a:schemeClr val="bg1"/>
                </a:solidFill>
              </a:rPr>
              <a:t>Bild: Michael Grabscheit / pixelio.de</a:t>
            </a:r>
            <a:endParaRPr lang="de-DE" sz="800" dirty="0">
              <a:solidFill>
                <a:schemeClr val="bg1"/>
              </a:solidFill>
            </a:endParaRPr>
          </a:p>
        </p:txBody>
      </p:sp>
      <p:sp>
        <p:nvSpPr>
          <p:cNvPr id="9" name="Pfeil nach rechts 8"/>
          <p:cNvSpPr/>
          <p:nvPr/>
        </p:nvSpPr>
        <p:spPr>
          <a:xfrm>
            <a:off x="4355976" y="3933056"/>
            <a:ext cx="4176465" cy="2566417"/>
          </a:xfrm>
          <a:prstGeom prst="rightArrow">
            <a:avLst>
              <a:gd name="adj1" fmla="val 100000"/>
              <a:gd name="adj2" fmla="val 0"/>
            </a:avLst>
          </a:prstGeom>
          <a:solidFill>
            <a:schemeClr val="bg1"/>
          </a:solidFill>
          <a:ln w="9525" cap="flat" cmpd="sng" algn="ctr">
            <a:noFill/>
            <a:prstDash val="solid"/>
          </a:ln>
          <a:effectLst/>
        </p:spPr>
        <p:txBody>
          <a:bodyPr anchor="ctr"/>
          <a:lstStyle/>
          <a:p>
            <a:pPr>
              <a:defRPr/>
            </a:pPr>
            <a:r>
              <a:rPr lang="de-DE" sz="1600" b="1" dirty="0">
                <a:latin typeface="Helvetica" pitchFamily="34" charset="0"/>
              </a:rPr>
              <a:t>Kritik</a:t>
            </a:r>
            <a:r>
              <a:rPr lang="de-DE" sz="1600" b="1" dirty="0" smtClean="0">
                <a:latin typeface="Helvetica" pitchFamily="34" charset="0"/>
              </a:rPr>
              <a:t> an der Eignung</a:t>
            </a:r>
          </a:p>
          <a:p>
            <a:pPr marL="342900" indent="-342900">
              <a:spcBef>
                <a:spcPts val="600"/>
              </a:spcBef>
              <a:buFont typeface="Arial" panose="020B0604020202020204" pitchFamily="34" charset="0"/>
              <a:buChar char="•"/>
              <a:defRPr/>
            </a:pPr>
            <a:r>
              <a:rPr lang="de-DE" sz="1600" dirty="0">
                <a:latin typeface="Helvetica" pitchFamily="34" charset="0"/>
              </a:rPr>
              <a:t>Kontakt mit quartären </a:t>
            </a:r>
            <a:r>
              <a:rPr lang="de-DE" sz="1600" dirty="0" smtClean="0">
                <a:latin typeface="Helvetica" pitchFamily="34" charset="0"/>
              </a:rPr>
              <a:t>Grundwasser </a:t>
            </a:r>
            <a:r>
              <a:rPr lang="de-DE" sz="1600" dirty="0">
                <a:latin typeface="Helvetica" pitchFamily="34" charset="0"/>
              </a:rPr>
              <a:t>(Gorlebener Rinne, tiefreichende Frostspalten) </a:t>
            </a:r>
          </a:p>
          <a:p>
            <a:pPr marL="342900" indent="-342900">
              <a:spcBef>
                <a:spcPts val="600"/>
              </a:spcBef>
              <a:buFont typeface="Arial" panose="020B0604020202020204" pitchFamily="34" charset="0"/>
              <a:buChar char="•"/>
              <a:defRPr/>
            </a:pPr>
            <a:r>
              <a:rPr lang="de-DE" sz="1600" dirty="0" smtClean="0">
                <a:latin typeface="Helvetica" pitchFamily="34" charset="0"/>
              </a:rPr>
              <a:t>Kohlenwasserstoffvorkommen (Erdöl und Erdgas) im </a:t>
            </a:r>
            <a:r>
              <a:rPr lang="de-DE" sz="1600" dirty="0">
                <a:latin typeface="Helvetica" pitchFamily="34" charset="0"/>
              </a:rPr>
              <a:t>Bereich </a:t>
            </a:r>
            <a:r>
              <a:rPr lang="de-DE" sz="1600" dirty="0" smtClean="0">
                <a:latin typeface="Helvetica" pitchFamily="34" charset="0"/>
              </a:rPr>
              <a:t>des </a:t>
            </a:r>
            <a:r>
              <a:rPr lang="de-DE" sz="1600" dirty="0">
                <a:latin typeface="Helvetica" pitchFamily="34" charset="0"/>
              </a:rPr>
              <a:t>Salzstocks</a:t>
            </a:r>
          </a:p>
        </p:txBody>
      </p:sp>
      <p:sp>
        <p:nvSpPr>
          <p:cNvPr id="10" name="Pfeil nach rechts 9"/>
          <p:cNvSpPr/>
          <p:nvPr/>
        </p:nvSpPr>
        <p:spPr>
          <a:xfrm>
            <a:off x="4402112" y="3828007"/>
            <a:ext cx="4176465" cy="2515178"/>
          </a:xfrm>
          <a:prstGeom prst="rightArrow">
            <a:avLst>
              <a:gd name="adj1" fmla="val 100000"/>
              <a:gd name="adj2" fmla="val 0"/>
            </a:avLst>
          </a:prstGeom>
          <a:solidFill>
            <a:schemeClr val="bg1"/>
          </a:solidFill>
          <a:ln w="9525" cap="flat" cmpd="sng" algn="ctr">
            <a:noFill/>
            <a:prstDash val="solid"/>
          </a:ln>
          <a:effectLst/>
        </p:spPr>
        <p:txBody>
          <a:bodyPr anchor="ctr"/>
          <a:lstStyle/>
          <a:p>
            <a:pPr>
              <a:spcBef>
                <a:spcPct val="50000"/>
              </a:spcBef>
              <a:defRPr/>
            </a:pPr>
            <a:r>
              <a:rPr lang="de-DE" sz="1600" b="1" dirty="0" smtClean="0">
                <a:latin typeface="Helvetica" pitchFamily="34" charset="0"/>
              </a:rPr>
              <a:t>Kritik am Vorgehen</a:t>
            </a:r>
          </a:p>
          <a:p>
            <a:pPr marL="285750" indent="-285750">
              <a:spcBef>
                <a:spcPts val="600"/>
              </a:spcBef>
              <a:buFont typeface="Arial" pitchFamily="34" charset="0"/>
              <a:buChar char="•"/>
            </a:pPr>
            <a:r>
              <a:rPr lang="de-DE" sz="1600" dirty="0" smtClean="0">
                <a:latin typeface="Helvetica" pitchFamily="34" charset="0"/>
              </a:rPr>
              <a:t>Die Standortauswahl war </a:t>
            </a:r>
            <a:r>
              <a:rPr lang="de-DE" sz="1600" dirty="0">
                <a:latin typeface="Helvetica" pitchFamily="34" charset="0"/>
              </a:rPr>
              <a:t>weder </a:t>
            </a:r>
            <a:r>
              <a:rPr lang="de-DE" sz="1600" dirty="0" smtClean="0">
                <a:latin typeface="Helvetica" pitchFamily="34" charset="0"/>
              </a:rPr>
              <a:t>transparent </a:t>
            </a:r>
            <a:r>
              <a:rPr lang="de-DE" sz="1600" dirty="0">
                <a:latin typeface="Helvetica" pitchFamily="34" charset="0"/>
              </a:rPr>
              <a:t>noch </a:t>
            </a:r>
            <a:r>
              <a:rPr lang="de-DE" sz="1600" dirty="0" smtClean="0">
                <a:latin typeface="Helvetica" pitchFamily="34" charset="0"/>
              </a:rPr>
              <a:t>nachvollziehbar.</a:t>
            </a:r>
            <a:endParaRPr lang="de-DE" sz="1600" dirty="0">
              <a:latin typeface="Helvetica" pitchFamily="34" charset="0"/>
            </a:endParaRPr>
          </a:p>
          <a:p>
            <a:pPr marL="285750" indent="-285750">
              <a:spcBef>
                <a:spcPts val="600"/>
              </a:spcBef>
              <a:buFont typeface="Arial" pitchFamily="34" charset="0"/>
              <a:buChar char="•"/>
            </a:pPr>
            <a:r>
              <a:rPr lang="de-DE" sz="1600" dirty="0">
                <a:latin typeface="Helvetica" pitchFamily="34" charset="0"/>
              </a:rPr>
              <a:t>Auswahlkriterien und </a:t>
            </a:r>
            <a:r>
              <a:rPr lang="de-DE" sz="1600" dirty="0" smtClean="0">
                <a:latin typeface="Helvetica" pitchFamily="34" charset="0"/>
              </a:rPr>
              <a:t>Auswahlprozess ohne </a:t>
            </a:r>
            <a:r>
              <a:rPr lang="de-DE" sz="1600" dirty="0">
                <a:latin typeface="Helvetica" pitchFamily="34" charset="0"/>
              </a:rPr>
              <a:t>Beteiligung der Öffentlichkeit.</a:t>
            </a:r>
          </a:p>
        </p:txBody>
      </p:sp>
      <p:sp>
        <p:nvSpPr>
          <p:cNvPr id="12" name="Pfeil nach rechts 11"/>
          <p:cNvSpPr/>
          <p:nvPr/>
        </p:nvSpPr>
        <p:spPr>
          <a:xfrm>
            <a:off x="4355975" y="3828007"/>
            <a:ext cx="4176465" cy="2640472"/>
          </a:xfrm>
          <a:prstGeom prst="rightArrow">
            <a:avLst>
              <a:gd name="adj1" fmla="val 100000"/>
              <a:gd name="adj2" fmla="val 0"/>
            </a:avLst>
          </a:prstGeom>
          <a:solidFill>
            <a:schemeClr val="bg1"/>
          </a:solidFill>
          <a:ln w="9525" cap="flat" cmpd="sng" algn="ctr">
            <a:noFill/>
            <a:prstDash val="solid"/>
          </a:ln>
          <a:effectLst/>
        </p:spPr>
        <p:txBody>
          <a:bodyPr anchor="ctr"/>
          <a:lstStyle/>
          <a:p>
            <a:pPr>
              <a:spcBef>
                <a:spcPts val="600"/>
              </a:spcBef>
              <a:defRPr/>
            </a:pPr>
            <a:r>
              <a:rPr lang="de-DE" sz="1600" b="1" dirty="0" smtClean="0">
                <a:latin typeface="Helvetica" pitchFamily="34" charset="0"/>
              </a:rPr>
              <a:t>Erkenntnis: </a:t>
            </a:r>
            <a:r>
              <a:rPr lang="de-DE" sz="1600" dirty="0" smtClean="0">
                <a:latin typeface="Helvetica" pitchFamily="34" charset="0"/>
              </a:rPr>
              <a:t>Die Endlagersuche umfasst </a:t>
            </a:r>
            <a:r>
              <a:rPr lang="de-DE" sz="1600" dirty="0">
                <a:latin typeface="Helvetica" pitchFamily="34" charset="0"/>
              </a:rPr>
              <a:t>nicht </a:t>
            </a:r>
            <a:r>
              <a:rPr lang="de-DE" sz="1600" dirty="0" smtClean="0">
                <a:latin typeface="Helvetica" pitchFamily="34" charset="0"/>
              </a:rPr>
              <a:t>nur die Suche nach geeigneten </a:t>
            </a:r>
            <a:r>
              <a:rPr lang="de-DE" sz="1600" dirty="0">
                <a:latin typeface="Helvetica" pitchFamily="34" charset="0"/>
              </a:rPr>
              <a:t>geologischen und technischen Bedingungen. Auch ein </a:t>
            </a:r>
            <a:r>
              <a:rPr lang="de-DE" sz="1600" dirty="0" smtClean="0">
                <a:latin typeface="Helvetica" pitchFamily="34" charset="0"/>
              </a:rPr>
              <a:t>transparenter</a:t>
            </a:r>
            <a:r>
              <a:rPr lang="de-DE" sz="1600" dirty="0">
                <a:latin typeface="Helvetica" pitchFamily="34" charset="0"/>
              </a:rPr>
              <a:t>, </a:t>
            </a:r>
            <a:r>
              <a:rPr lang="de-DE" sz="1600" dirty="0" smtClean="0">
                <a:latin typeface="Helvetica" pitchFamily="34" charset="0"/>
              </a:rPr>
              <a:t>nachvollziehbarer Prozess </a:t>
            </a:r>
            <a:r>
              <a:rPr lang="de-DE" sz="1600" dirty="0">
                <a:latin typeface="Helvetica" pitchFamily="34" charset="0"/>
              </a:rPr>
              <a:t>unter </a:t>
            </a:r>
            <a:r>
              <a:rPr lang="de-DE" sz="1600" dirty="0" smtClean="0">
                <a:latin typeface="Helvetica" pitchFamily="34" charset="0"/>
              </a:rPr>
              <a:t>Beteiligung </a:t>
            </a:r>
            <a:r>
              <a:rPr lang="de-DE" sz="1600" dirty="0">
                <a:latin typeface="Helvetica" pitchFamily="34" charset="0"/>
              </a:rPr>
              <a:t>der Öffentlichkeit </a:t>
            </a:r>
            <a:r>
              <a:rPr lang="de-DE" sz="1600" dirty="0" smtClean="0">
                <a:latin typeface="Helvetica" pitchFamily="34" charset="0"/>
              </a:rPr>
              <a:t>ist </a:t>
            </a:r>
            <a:r>
              <a:rPr lang="de-DE" sz="1600" dirty="0">
                <a:latin typeface="Helvetica" pitchFamily="34" charset="0"/>
              </a:rPr>
              <a:t>wichtig</a:t>
            </a:r>
            <a:r>
              <a:rPr lang="de-DE" sz="1600" dirty="0" smtClean="0">
                <a:latin typeface="Helvetica" pitchFamily="34" charset="0"/>
              </a:rPr>
              <a:t>.</a:t>
            </a:r>
            <a:endParaRPr lang="de-DE" sz="1600" dirty="0">
              <a:latin typeface="Helvetica" pitchFamily="34" charset="0"/>
            </a:endParaRPr>
          </a:p>
        </p:txBody>
      </p:sp>
      <p:sp>
        <p:nvSpPr>
          <p:cNvPr id="150533" name="Text Box 5"/>
          <p:cNvSpPr txBox="1">
            <a:spLocks noChangeArrowheads="1"/>
          </p:cNvSpPr>
          <p:nvPr/>
        </p:nvSpPr>
        <p:spPr bwMode="auto">
          <a:xfrm>
            <a:off x="683568" y="1358100"/>
            <a:ext cx="3456385" cy="517064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0"/>
              </a:spcBef>
              <a:tabLst>
                <a:tab pos="539750" algn="l"/>
              </a:tabLst>
              <a:defRPr sz="2400">
                <a:solidFill>
                  <a:schemeClr val="tx1"/>
                </a:solidFill>
                <a:latin typeface="Times New Roman" pitchFamily="18" charset="0"/>
              </a:defRPr>
            </a:lvl1pPr>
            <a:lvl2pPr>
              <a:spcBef>
                <a:spcPct val="0"/>
              </a:spcBef>
              <a:tabLst>
                <a:tab pos="539750" algn="l"/>
              </a:tabLst>
              <a:defRPr sz="2400">
                <a:solidFill>
                  <a:schemeClr val="tx1"/>
                </a:solidFill>
                <a:latin typeface="Times New Roman" pitchFamily="18" charset="0"/>
              </a:defRPr>
            </a:lvl2pPr>
            <a:lvl3pPr>
              <a:spcBef>
                <a:spcPct val="0"/>
              </a:spcBef>
              <a:tabLst>
                <a:tab pos="539750" algn="l"/>
              </a:tabLst>
              <a:defRPr sz="2400">
                <a:solidFill>
                  <a:schemeClr val="tx1"/>
                </a:solidFill>
                <a:latin typeface="Times New Roman" pitchFamily="18" charset="0"/>
              </a:defRPr>
            </a:lvl3pPr>
            <a:lvl4pPr>
              <a:spcBef>
                <a:spcPct val="0"/>
              </a:spcBef>
              <a:tabLst>
                <a:tab pos="539750" algn="l"/>
              </a:tabLst>
              <a:defRPr sz="2400">
                <a:solidFill>
                  <a:schemeClr val="tx1"/>
                </a:solidFill>
                <a:latin typeface="Times New Roman" pitchFamily="18" charset="0"/>
              </a:defRPr>
            </a:lvl4pPr>
            <a:lvl5pPr>
              <a:spcBef>
                <a:spcPct val="0"/>
              </a:spcBef>
              <a:tabLst>
                <a:tab pos="539750" algn="l"/>
              </a:tabLst>
              <a:defRPr sz="2400">
                <a:solidFill>
                  <a:schemeClr val="tx1"/>
                </a:solidFill>
                <a:latin typeface="Times New Roman" pitchFamily="18" charset="0"/>
              </a:defRPr>
            </a:lvl5pPr>
            <a:lvl6pPr fontAlgn="base">
              <a:spcBef>
                <a:spcPct val="0"/>
              </a:spcBef>
              <a:spcAft>
                <a:spcPct val="0"/>
              </a:spcAft>
              <a:tabLst>
                <a:tab pos="539750" algn="l"/>
              </a:tabLst>
              <a:defRPr sz="2400">
                <a:solidFill>
                  <a:schemeClr val="tx1"/>
                </a:solidFill>
                <a:latin typeface="Times New Roman" pitchFamily="18" charset="0"/>
              </a:defRPr>
            </a:lvl6pPr>
            <a:lvl7pPr fontAlgn="base">
              <a:spcBef>
                <a:spcPct val="0"/>
              </a:spcBef>
              <a:spcAft>
                <a:spcPct val="0"/>
              </a:spcAft>
              <a:tabLst>
                <a:tab pos="539750" algn="l"/>
              </a:tabLst>
              <a:defRPr sz="2400">
                <a:solidFill>
                  <a:schemeClr val="tx1"/>
                </a:solidFill>
                <a:latin typeface="Times New Roman" pitchFamily="18" charset="0"/>
              </a:defRPr>
            </a:lvl7pPr>
            <a:lvl8pPr fontAlgn="base">
              <a:spcBef>
                <a:spcPct val="0"/>
              </a:spcBef>
              <a:spcAft>
                <a:spcPct val="0"/>
              </a:spcAft>
              <a:tabLst>
                <a:tab pos="539750" algn="l"/>
              </a:tabLst>
              <a:defRPr sz="2400">
                <a:solidFill>
                  <a:schemeClr val="tx1"/>
                </a:solidFill>
                <a:latin typeface="Times New Roman" pitchFamily="18" charset="0"/>
              </a:defRPr>
            </a:lvl8pPr>
            <a:lvl9pPr fontAlgn="base">
              <a:spcBef>
                <a:spcPct val="0"/>
              </a:spcBef>
              <a:spcAft>
                <a:spcPct val="0"/>
              </a:spcAft>
              <a:tabLst>
                <a:tab pos="539750" algn="l"/>
              </a:tabLst>
              <a:defRPr sz="2400">
                <a:solidFill>
                  <a:schemeClr val="tx1"/>
                </a:solidFill>
                <a:latin typeface="Times New Roman" pitchFamily="18" charset="0"/>
              </a:defRPr>
            </a:lvl9pPr>
          </a:lstStyle>
          <a:p>
            <a:pPr>
              <a:spcBef>
                <a:spcPct val="50000"/>
              </a:spcBef>
              <a:defRPr/>
            </a:pPr>
            <a:r>
              <a:rPr lang="de-DE" sz="1500" b="1" dirty="0" smtClean="0">
                <a:latin typeface="Helvetica" pitchFamily="34" charset="0"/>
              </a:rPr>
              <a:t>1977</a:t>
            </a:r>
            <a:r>
              <a:rPr lang="de-DE" sz="1500" dirty="0" smtClean="0">
                <a:latin typeface="Helvetica" pitchFamily="34" charset="0"/>
              </a:rPr>
              <a:t> Gorleben wird als </a:t>
            </a:r>
            <a:r>
              <a:rPr lang="de-DE" sz="1500" dirty="0">
                <a:latin typeface="Helvetica" pitchFamily="34" charset="0"/>
              </a:rPr>
              <a:t>Standort für ein </a:t>
            </a:r>
            <a:r>
              <a:rPr lang="de-DE" sz="1500" dirty="0" smtClean="0">
                <a:latin typeface="Helvetica" pitchFamily="34" charset="0"/>
              </a:rPr>
              <a:t>nukleares  Entsorgungszentrum benannt.</a:t>
            </a:r>
            <a:endParaRPr lang="de-DE" sz="1500" dirty="0">
              <a:latin typeface="Helvetica" pitchFamily="34" charset="0"/>
            </a:endParaRPr>
          </a:p>
          <a:p>
            <a:pPr>
              <a:spcBef>
                <a:spcPct val="50000"/>
              </a:spcBef>
              <a:defRPr/>
            </a:pPr>
            <a:r>
              <a:rPr lang="de-DE" sz="1500" b="1" dirty="0" smtClean="0">
                <a:latin typeface="Helvetica" pitchFamily="34" charset="0"/>
              </a:rPr>
              <a:t>1979 – 1984 </a:t>
            </a:r>
            <a:r>
              <a:rPr lang="de-DE" sz="1500" dirty="0" smtClean="0">
                <a:latin typeface="Helvetica" pitchFamily="34" charset="0"/>
              </a:rPr>
              <a:t>Übertägige </a:t>
            </a:r>
            <a:r>
              <a:rPr lang="de-DE" sz="1500" dirty="0">
                <a:latin typeface="Helvetica" pitchFamily="34" charset="0"/>
              </a:rPr>
              <a:t>Erkundung (Bohrungen), </a:t>
            </a:r>
            <a:r>
              <a:rPr lang="de-DE" sz="1500" dirty="0" smtClean="0">
                <a:latin typeface="Helvetica" pitchFamily="34" charset="0"/>
              </a:rPr>
              <a:t>Scheitern </a:t>
            </a:r>
            <a:r>
              <a:rPr lang="de-DE" sz="1500" dirty="0">
                <a:latin typeface="Helvetica" pitchFamily="34" charset="0"/>
              </a:rPr>
              <a:t>der  </a:t>
            </a:r>
            <a:r>
              <a:rPr lang="de-DE" sz="1500" dirty="0" smtClean="0">
                <a:latin typeface="Helvetica" pitchFamily="34" charset="0"/>
              </a:rPr>
              <a:t>Wiederaufarbeitungsanlage.          Erste Zweifel </a:t>
            </a:r>
            <a:r>
              <a:rPr lang="de-DE" sz="1500" dirty="0">
                <a:latin typeface="Helvetica" pitchFamily="34" charset="0"/>
              </a:rPr>
              <a:t>an </a:t>
            </a:r>
            <a:r>
              <a:rPr lang="de-DE" sz="1500" dirty="0" smtClean="0">
                <a:latin typeface="Helvetica" pitchFamily="34" charset="0"/>
              </a:rPr>
              <a:t>der Eignung. </a:t>
            </a:r>
            <a:endParaRPr lang="de-DE" sz="1500" dirty="0">
              <a:latin typeface="Helvetica" pitchFamily="34" charset="0"/>
            </a:endParaRPr>
          </a:p>
          <a:p>
            <a:pPr>
              <a:spcBef>
                <a:spcPct val="50000"/>
              </a:spcBef>
              <a:defRPr/>
            </a:pPr>
            <a:r>
              <a:rPr lang="de-DE" sz="1500" b="1" dirty="0">
                <a:latin typeface="Helvetica" pitchFamily="34" charset="0"/>
              </a:rPr>
              <a:t>1986 – 1997 </a:t>
            </a:r>
            <a:r>
              <a:rPr lang="de-DE" sz="1500" dirty="0">
                <a:latin typeface="Helvetica" pitchFamily="34" charset="0"/>
              </a:rPr>
              <a:t>Abteufen der Schächte </a:t>
            </a:r>
            <a:endParaRPr lang="de-DE" sz="1500" dirty="0" smtClean="0">
              <a:latin typeface="Helvetica" pitchFamily="34" charset="0"/>
            </a:endParaRPr>
          </a:p>
          <a:p>
            <a:pPr>
              <a:spcBef>
                <a:spcPct val="50000"/>
              </a:spcBef>
              <a:defRPr/>
            </a:pPr>
            <a:r>
              <a:rPr lang="de-DE" sz="1500" b="1" dirty="0" smtClean="0">
                <a:latin typeface="Helvetica" pitchFamily="34" charset="0"/>
              </a:rPr>
              <a:t>2000 </a:t>
            </a:r>
            <a:r>
              <a:rPr lang="de-DE" sz="1500" b="1" dirty="0">
                <a:latin typeface="Helvetica" pitchFamily="34" charset="0"/>
              </a:rPr>
              <a:t>– 2010 </a:t>
            </a:r>
            <a:r>
              <a:rPr lang="de-DE" sz="1500" dirty="0">
                <a:latin typeface="Helvetica" pitchFamily="34" charset="0"/>
              </a:rPr>
              <a:t>Gorleben </a:t>
            </a:r>
            <a:r>
              <a:rPr lang="de-DE" sz="1500" dirty="0" smtClean="0">
                <a:latin typeface="Helvetica" pitchFamily="34" charset="0"/>
              </a:rPr>
              <a:t>Moratorium</a:t>
            </a:r>
          </a:p>
          <a:p>
            <a:pPr>
              <a:spcBef>
                <a:spcPct val="50000"/>
              </a:spcBef>
              <a:defRPr/>
            </a:pPr>
            <a:r>
              <a:rPr lang="de-DE" sz="1500" b="1" dirty="0">
                <a:latin typeface="Helvetica" pitchFamily="34" charset="0"/>
              </a:rPr>
              <a:t>2010</a:t>
            </a:r>
            <a:r>
              <a:rPr lang="de-DE" sz="1500" dirty="0">
                <a:latin typeface="Helvetica" pitchFamily="34" charset="0"/>
              </a:rPr>
              <a:t> </a:t>
            </a:r>
            <a:r>
              <a:rPr lang="de-DE" sz="1500" dirty="0" smtClean="0">
                <a:latin typeface="Helvetica" pitchFamily="34" charset="0"/>
              </a:rPr>
              <a:t>Parlamentarischer Untersuchungsausschuss               des </a:t>
            </a:r>
            <a:r>
              <a:rPr lang="de-DE" sz="1500" dirty="0">
                <a:latin typeface="Helvetica" pitchFamily="34" charset="0"/>
              </a:rPr>
              <a:t>Bundestags </a:t>
            </a:r>
            <a:endParaRPr lang="de-DE" sz="1500" dirty="0" smtClean="0">
              <a:latin typeface="Helvetica" pitchFamily="34" charset="0"/>
            </a:endParaRPr>
          </a:p>
          <a:p>
            <a:pPr>
              <a:spcBef>
                <a:spcPct val="50000"/>
              </a:spcBef>
              <a:defRPr/>
            </a:pPr>
            <a:r>
              <a:rPr lang="de-DE" sz="1500" b="1" dirty="0" smtClean="0">
                <a:latin typeface="Helvetica" pitchFamily="34" charset="0"/>
              </a:rPr>
              <a:t>2011</a:t>
            </a:r>
            <a:r>
              <a:rPr lang="de-DE" sz="1500" dirty="0" smtClean="0">
                <a:latin typeface="Helvetica" pitchFamily="34" charset="0"/>
              </a:rPr>
              <a:t> </a:t>
            </a:r>
            <a:r>
              <a:rPr lang="de-DE" sz="1500" dirty="0">
                <a:latin typeface="Helvetica" pitchFamily="34" charset="0"/>
              </a:rPr>
              <a:t>Wiederaufnahme der untertägigen </a:t>
            </a:r>
            <a:r>
              <a:rPr lang="de-DE" sz="1500" dirty="0" smtClean="0">
                <a:latin typeface="Helvetica" pitchFamily="34" charset="0"/>
              </a:rPr>
              <a:t>Erkundung</a:t>
            </a:r>
          </a:p>
          <a:p>
            <a:pPr>
              <a:spcBef>
                <a:spcPct val="50000"/>
              </a:spcBef>
              <a:defRPr/>
            </a:pPr>
            <a:r>
              <a:rPr lang="de-DE" sz="1500" b="1" dirty="0" smtClean="0">
                <a:latin typeface="Helvetica" pitchFamily="34" charset="0"/>
              </a:rPr>
              <a:t>2013</a:t>
            </a:r>
            <a:r>
              <a:rPr lang="de-DE" sz="1500" dirty="0" smtClean="0">
                <a:latin typeface="Helvetica" pitchFamily="34" charset="0"/>
              </a:rPr>
              <a:t> Standortauswahlgesetz §29 </a:t>
            </a:r>
            <a:r>
              <a:rPr lang="de-DE" sz="1500" dirty="0" smtClean="0">
                <a:latin typeface="Helvetica" pitchFamily="34" charset="0"/>
              </a:rPr>
              <a:t>bzw.</a:t>
            </a:r>
            <a:br>
              <a:rPr lang="de-DE" sz="1500" dirty="0" smtClean="0">
                <a:latin typeface="Helvetica" pitchFamily="34" charset="0"/>
              </a:rPr>
            </a:br>
            <a:r>
              <a:rPr lang="de-DE" sz="1500" b="1" dirty="0" smtClean="0">
                <a:latin typeface="Helvetica" pitchFamily="34" charset="0"/>
              </a:rPr>
              <a:t>2017</a:t>
            </a:r>
            <a:r>
              <a:rPr lang="de-DE" sz="1500" dirty="0" smtClean="0">
                <a:latin typeface="Helvetica" pitchFamily="34" charset="0"/>
              </a:rPr>
              <a:t> Standortauswahlgesetz §36 legt </a:t>
            </a:r>
            <a:r>
              <a:rPr lang="de-DE" sz="1500" dirty="0" smtClean="0">
                <a:latin typeface="Helvetica" pitchFamily="34" charset="0"/>
              </a:rPr>
              <a:t>den Status für Gorleben fest: Erkundungsstopp, Gorleben </a:t>
            </a:r>
            <a:r>
              <a:rPr lang="de-DE" sz="1500" dirty="0">
                <a:latin typeface="Helvetica" pitchFamily="34" charset="0"/>
              </a:rPr>
              <a:t>bleibt im Verfahren, keine „Sonderbehandlung</a:t>
            </a:r>
            <a:r>
              <a:rPr lang="de-DE" sz="1500" dirty="0" smtClean="0">
                <a:latin typeface="Helvetica" pitchFamily="34" charset="0"/>
              </a:rPr>
              <a:t>“</a:t>
            </a:r>
            <a:endParaRPr lang="de-DE" sz="1500" dirty="0">
              <a:latin typeface="Helvetica" pitchFamily="34" charset="0"/>
            </a:endParaRPr>
          </a:p>
        </p:txBody>
      </p:sp>
      <p:sp>
        <p:nvSpPr>
          <p:cNvPr id="7" name="Titel 1"/>
          <p:cNvSpPr>
            <a:spLocks noGrp="1"/>
          </p:cNvSpPr>
          <p:nvPr>
            <p:ph type="title"/>
          </p:nvPr>
        </p:nvSpPr>
        <p:spPr>
          <a:xfrm>
            <a:off x="2343842" y="500889"/>
            <a:ext cx="4456316" cy="623855"/>
          </a:xfrm>
        </p:spPr>
        <p:txBody>
          <a:bodyPr>
            <a:noAutofit/>
          </a:bodyPr>
          <a:lstStyle/>
          <a:p>
            <a:r>
              <a:rPr lang="de-DE" sz="3600" dirty="0" smtClean="0">
                <a:solidFill>
                  <a:srgbClr val="92D050"/>
                </a:solidFill>
                <a:latin typeface="Helvetica" pitchFamily="34" charset="0"/>
              </a:rPr>
              <a:t>Und Gorleben?</a:t>
            </a:r>
            <a:endParaRPr lang="de-DE" sz="3600" dirty="0">
              <a:solidFill>
                <a:srgbClr val="92D050"/>
              </a:solidFill>
              <a:latin typeface="Helvetica" pitchFamily="34" charset="0"/>
            </a:endParaRPr>
          </a:p>
        </p:txBody>
      </p:sp>
      <p:grpSp>
        <p:nvGrpSpPr>
          <p:cNvPr id="4" name="Group 3"/>
          <p:cNvGrpSpPr/>
          <p:nvPr/>
        </p:nvGrpSpPr>
        <p:grpSpPr>
          <a:xfrm>
            <a:off x="4428450" y="1471996"/>
            <a:ext cx="4523216" cy="2461060"/>
            <a:chOff x="5089344" y="1255972"/>
            <a:chExt cx="4523216" cy="2461060"/>
          </a:xfrm>
        </p:grpSpPr>
        <p:pic>
          <p:nvPicPr>
            <p:cNvPr id="15" name="Picture 2" descr="C:\Users\ikedra\Documents\Endlager\Bilder_Beteiligung\GorlebenNuclearWaste3_Fice_Wikipedi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9344" y="1255972"/>
              <a:ext cx="4071729" cy="246106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7812360" y="1268760"/>
              <a:ext cx="1800200" cy="215444"/>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de-DE" sz="800" dirty="0" smtClean="0">
                  <a:latin typeface="Helvetica" pitchFamily="34" charset="0"/>
                </a:rPr>
                <a:t>Bild: </a:t>
              </a:r>
              <a:r>
                <a:rPr lang="de-DE" sz="800" dirty="0" err="1" smtClean="0">
                  <a:latin typeface="Helvetica" pitchFamily="34" charset="0"/>
                </a:rPr>
                <a:t>Fice</a:t>
              </a:r>
              <a:r>
                <a:rPr lang="de-DE" sz="800" dirty="0" smtClean="0">
                  <a:latin typeface="Helvetica" pitchFamily="34" charset="0"/>
                </a:rPr>
                <a:t> / Wikipedia</a:t>
              </a:r>
              <a:endParaRPr lang="de-DE" sz="800" dirty="0">
                <a:latin typeface="Helvetica" pitchFamily="34" charset="0"/>
              </a:endParaRPr>
            </a:p>
          </p:txBody>
        </p:sp>
      </p:grpSp>
    </p:spTree>
    <p:extLst>
      <p:ext uri="{BB962C8B-B14F-4D97-AF65-F5344CB8AC3E}">
        <p14:creationId xmlns:p14="http://schemas.microsoft.com/office/powerpoint/2010/main" val="387383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43000"/>
          </a:xfrm>
        </p:spPr>
        <p:txBody>
          <a:bodyPr>
            <a:normAutofit/>
          </a:bodyPr>
          <a:lstStyle/>
          <a:p>
            <a:r>
              <a:rPr lang="de-DE" sz="3600" dirty="0" smtClean="0">
                <a:solidFill>
                  <a:srgbClr val="92D050"/>
                </a:solidFill>
                <a:latin typeface="Helvetica" pitchFamily="34" charset="0"/>
              </a:rPr>
              <a:t>Zeitplan</a:t>
            </a:r>
            <a:endParaRPr lang="de-DE" sz="3600" dirty="0">
              <a:solidFill>
                <a:srgbClr val="92D050"/>
              </a:solidFill>
              <a:latin typeface="Helvetica"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3685067441"/>
              </p:ext>
            </p:extLst>
          </p:nvPr>
        </p:nvGraphicFramePr>
        <p:xfrm>
          <a:off x="1015108" y="1628800"/>
          <a:ext cx="7344815" cy="4874805"/>
        </p:xfrm>
        <a:graphic>
          <a:graphicData uri="http://schemas.openxmlformats.org/drawingml/2006/table">
            <a:tbl>
              <a:tblPr firstRow="1" bandRow="1" bandCol="1">
                <a:tableStyleId>{2D5ABB26-0587-4C30-8999-92F81FD0307C}</a:tableStyleId>
              </a:tblPr>
              <a:tblGrid>
                <a:gridCol w="860204"/>
                <a:gridCol w="5646754"/>
                <a:gridCol w="837857"/>
              </a:tblGrid>
              <a:tr h="460127">
                <a:tc>
                  <a:txBody>
                    <a:bodyPr/>
                    <a:lstStyle/>
                    <a:p>
                      <a:r>
                        <a:rPr lang="de-DE" sz="1600" dirty="0" smtClean="0">
                          <a:latin typeface="Helvetica" pitchFamily="34" charset="0"/>
                        </a:rPr>
                        <a:t>2014</a:t>
                      </a:r>
                      <a:endParaRPr lang="de-DE" sz="1600" dirty="0">
                        <a:latin typeface="Helvetica" pitchFamily="34" charset="0"/>
                      </a:endParaRPr>
                    </a:p>
                  </a:txBody>
                  <a:tcPr/>
                </a:tc>
                <a:tc>
                  <a:txBody>
                    <a:bodyPr/>
                    <a:lstStyle/>
                    <a:p>
                      <a:pPr marL="0" indent="0"/>
                      <a:r>
                        <a:rPr lang="de-DE" sz="1600" dirty="0" smtClean="0">
                          <a:latin typeface="Helvetica" pitchFamily="34" charset="0"/>
                        </a:rPr>
                        <a:t>Einrichtung der „Kommission Lagerung hoch radioaktiver</a:t>
                      </a:r>
                      <a:r>
                        <a:rPr lang="de-DE" sz="1600" baseline="0" dirty="0" smtClean="0">
                          <a:latin typeface="Helvetica" pitchFamily="34" charset="0"/>
                        </a:rPr>
                        <a:t> Abfallstoffe</a:t>
                      </a:r>
                      <a:r>
                        <a:rPr lang="de-DE" sz="1600" baseline="0" dirty="0" smtClean="0">
                          <a:latin typeface="Helvetica" pitchFamily="34" charset="0"/>
                        </a:rPr>
                        <a:t>“</a:t>
                      </a:r>
                    </a:p>
                    <a:p>
                      <a:pPr marL="0" indent="0"/>
                      <a:endParaRPr lang="de-DE" sz="1600" dirty="0">
                        <a:latin typeface="Helvetica" pitchFamily="34" charset="0"/>
                      </a:endParaRPr>
                    </a:p>
                  </a:txBody>
                  <a:tcPr/>
                </a:tc>
                <a:tc>
                  <a:txBody>
                    <a:bodyPr/>
                    <a:lstStyle/>
                    <a:p>
                      <a:pPr marL="0" indent="0"/>
                      <a:endParaRPr lang="de-DE" sz="1600" dirty="0">
                        <a:latin typeface="Helvetica" pitchFamily="34" charset="0"/>
                      </a:endParaRPr>
                    </a:p>
                  </a:txBody>
                  <a:tcPr/>
                </a:tc>
              </a:tr>
              <a:tr h="475977">
                <a:tc>
                  <a:txBody>
                    <a:bodyPr/>
                    <a:lstStyle/>
                    <a:p>
                      <a:r>
                        <a:rPr lang="de-DE" sz="1600" dirty="0" smtClean="0">
                          <a:latin typeface="Helvetica" pitchFamily="34" charset="0"/>
                        </a:rPr>
                        <a:t>2015/ 2016</a:t>
                      </a:r>
                      <a:endParaRPr lang="de-DE" sz="1600" dirty="0">
                        <a:latin typeface="Helvetica" pitchFamily="34" charset="0"/>
                      </a:endParaRPr>
                    </a:p>
                  </a:txBody>
                  <a:tcPr/>
                </a:tc>
                <a:tc>
                  <a:txBody>
                    <a:bodyPr/>
                    <a:lstStyle/>
                    <a:p>
                      <a:r>
                        <a:rPr lang="de-DE" sz="1600" kern="1200" dirty="0" smtClean="0">
                          <a:solidFill>
                            <a:schemeClr val="tx1"/>
                          </a:solidFill>
                          <a:latin typeface="Helvetica" pitchFamily="34" charset="0"/>
                          <a:ea typeface="+mn-ea"/>
                          <a:cs typeface="+mn-cs"/>
                        </a:rPr>
                        <a:t>Empfehlungen der Kommission, Bewertung des Standortauswahlgesetzes (Abschlussbericht</a:t>
                      </a:r>
                      <a:r>
                        <a:rPr lang="de-DE" sz="1600" kern="1200" dirty="0" smtClean="0">
                          <a:solidFill>
                            <a:schemeClr val="tx1"/>
                          </a:solidFill>
                          <a:latin typeface="Helvetica" pitchFamily="34" charset="0"/>
                          <a:ea typeface="+mn-ea"/>
                          <a:cs typeface="+mn-cs"/>
                        </a:rPr>
                        <a:t>)</a:t>
                      </a:r>
                    </a:p>
                    <a:p>
                      <a:endParaRPr lang="de-DE" sz="1600" kern="1200" dirty="0">
                        <a:solidFill>
                          <a:schemeClr val="tx1"/>
                        </a:solidFill>
                        <a:latin typeface="Helvetica" pitchFamily="34" charset="0"/>
                        <a:ea typeface="+mn-ea"/>
                        <a:cs typeface="+mn-cs"/>
                      </a:endParaRPr>
                    </a:p>
                  </a:txBody>
                  <a:tcPr/>
                </a:tc>
                <a:tc>
                  <a:txBody>
                    <a:bodyPr/>
                    <a:lstStyle/>
                    <a:p>
                      <a:endParaRPr lang="de-DE" sz="1600" dirty="0">
                        <a:latin typeface="Helvetica" pitchFamily="34" charset="0"/>
                      </a:endParaRPr>
                    </a:p>
                  </a:txBody>
                  <a:tcPr/>
                </a:tc>
              </a:tr>
              <a:tr h="403638">
                <a:tc>
                  <a:txBody>
                    <a:bodyPr/>
                    <a:lstStyle/>
                    <a:p>
                      <a:r>
                        <a:rPr lang="de-DE" sz="1600" dirty="0" smtClean="0">
                          <a:latin typeface="Helvetica" pitchFamily="34" charset="0"/>
                        </a:rPr>
                        <a:t>2016</a:t>
                      </a:r>
                      <a:endParaRPr lang="de-DE" sz="1600" dirty="0">
                        <a:latin typeface="Helvetica" pitchFamily="34" charset="0"/>
                      </a:endParaRPr>
                    </a:p>
                  </a:txBody>
                  <a:tcPr/>
                </a:tc>
                <a:tc>
                  <a:txBody>
                    <a:bodyPr/>
                    <a:lstStyle/>
                    <a:p>
                      <a:r>
                        <a:rPr lang="de-DE" sz="1600" dirty="0" smtClean="0">
                          <a:latin typeface="Helvetica" pitchFamily="34" charset="0"/>
                        </a:rPr>
                        <a:t>Neuorganisation der Akteure beim</a:t>
                      </a:r>
                      <a:r>
                        <a:rPr lang="de-DE" sz="1600" baseline="0" dirty="0" smtClean="0">
                          <a:latin typeface="Helvetica" pitchFamily="34" charset="0"/>
                        </a:rPr>
                        <a:t> Standortauswahlprozess</a:t>
                      </a:r>
                    </a:p>
                    <a:p>
                      <a:endParaRPr lang="de-DE" sz="1600" dirty="0">
                        <a:latin typeface="Helvetica" pitchFamily="34" charset="0"/>
                      </a:endParaRPr>
                    </a:p>
                  </a:txBody>
                  <a:tcPr/>
                </a:tc>
                <a:tc>
                  <a:txBody>
                    <a:bodyPr/>
                    <a:lstStyle/>
                    <a:p>
                      <a:endParaRPr lang="de-DE" sz="1600" dirty="0">
                        <a:latin typeface="Helvetica" pitchFamily="34" charset="0"/>
                      </a:endParaRPr>
                    </a:p>
                  </a:txBody>
                  <a:tcPr/>
                </a:tc>
              </a:tr>
              <a:tr h="403638">
                <a:tc>
                  <a:txBody>
                    <a:bodyPr/>
                    <a:lstStyle/>
                    <a:p>
                      <a:r>
                        <a:rPr lang="de-DE" sz="1600" dirty="0" smtClean="0">
                          <a:latin typeface="Helvetica" pitchFamily="34" charset="0"/>
                        </a:rPr>
                        <a:t>2017</a:t>
                      </a:r>
                      <a:endParaRPr lang="de-DE" sz="1600" dirty="0">
                        <a:latin typeface="Helvetica" pitchFamily="34" charset="0"/>
                      </a:endParaRPr>
                    </a:p>
                  </a:txBody>
                  <a:tcPr/>
                </a:tc>
                <a:tc>
                  <a:txBody>
                    <a:bodyPr/>
                    <a:lstStyle/>
                    <a:p>
                      <a:r>
                        <a:rPr lang="de-DE" sz="1600" dirty="0" smtClean="0">
                          <a:latin typeface="Helvetica" pitchFamily="34" charset="0"/>
                        </a:rPr>
                        <a:t>Beginn des </a:t>
                      </a:r>
                      <a:r>
                        <a:rPr lang="de-DE" sz="1600" dirty="0" smtClean="0">
                          <a:latin typeface="Helvetica" pitchFamily="34" charset="0"/>
                        </a:rPr>
                        <a:t>Standortauswahlverfahrens</a:t>
                      </a:r>
                    </a:p>
                    <a:p>
                      <a:endParaRPr lang="de-DE" sz="1600" dirty="0">
                        <a:latin typeface="Helvetica" pitchFamily="34" charset="0"/>
                      </a:endParaRPr>
                    </a:p>
                  </a:txBody>
                  <a:tcPr>
                    <a:solidFill>
                      <a:schemeClr val="bg1"/>
                    </a:solidFill>
                  </a:tcPr>
                </a:tc>
                <a:tc>
                  <a:txBody>
                    <a:bodyPr/>
                    <a:lstStyle/>
                    <a:p>
                      <a:endParaRPr lang="de-DE" sz="1600" dirty="0">
                        <a:latin typeface="Helvetica" pitchFamily="34" charset="0"/>
                      </a:endParaRPr>
                    </a:p>
                  </a:txBody>
                  <a:tcPr/>
                </a:tc>
              </a:tr>
              <a:tr h="440409">
                <a:tc>
                  <a:txBody>
                    <a:bodyPr/>
                    <a:lstStyle/>
                    <a:p>
                      <a:r>
                        <a:rPr lang="de-DE" sz="1600" dirty="0" smtClean="0">
                          <a:latin typeface="Helvetica" pitchFamily="34" charset="0"/>
                        </a:rPr>
                        <a:t>20</a:t>
                      </a:r>
                      <a:r>
                        <a:rPr lang="de-DE" sz="1600" dirty="0" smtClean="0">
                          <a:solidFill>
                            <a:schemeClr val="tx1"/>
                          </a:solidFill>
                          <a:latin typeface="Helvetica" pitchFamily="34" charset="0"/>
                        </a:rPr>
                        <a:t>xx</a:t>
                      </a:r>
                      <a:endParaRPr lang="de-DE" sz="1600" dirty="0">
                        <a:solidFill>
                          <a:schemeClr val="tx1"/>
                        </a:solidFill>
                        <a:latin typeface="Helvetica" pitchFamily="34" charset="0"/>
                      </a:endParaRPr>
                    </a:p>
                  </a:txBody>
                  <a:tcPr/>
                </a:tc>
                <a:tc>
                  <a:txBody>
                    <a:bodyPr/>
                    <a:lstStyle/>
                    <a:p>
                      <a:r>
                        <a:rPr lang="de-DE" sz="1600" dirty="0" smtClean="0">
                          <a:latin typeface="Helvetica" pitchFamily="34" charset="0"/>
                        </a:rPr>
                        <a:t>Entscheidung über Standorte zur übertägigen Erkundung</a:t>
                      </a:r>
                      <a:endParaRPr lang="de-DE" sz="1600" dirty="0">
                        <a:latin typeface="Helvetica" pitchFamily="34" charset="0"/>
                      </a:endParaRPr>
                    </a:p>
                  </a:txBody>
                  <a:tcPr/>
                </a:tc>
                <a:tc>
                  <a:txBody>
                    <a:bodyPr/>
                    <a:lstStyle/>
                    <a:p>
                      <a:endParaRPr lang="de-DE" sz="1600" dirty="0">
                        <a:latin typeface="Helvetica" pitchFamily="34" charset="0"/>
                      </a:endParaRPr>
                    </a:p>
                  </a:txBody>
                  <a:tcPr/>
                </a:tc>
              </a:tr>
              <a:tr h="403638">
                <a:tc>
                  <a:txBody>
                    <a:bodyPr/>
                    <a:lstStyle/>
                    <a:p>
                      <a:r>
                        <a:rPr lang="de-DE" sz="1600" dirty="0" smtClean="0">
                          <a:latin typeface="Helvetica" pitchFamily="34" charset="0"/>
                        </a:rPr>
                        <a:t>20xx</a:t>
                      </a:r>
                      <a:endParaRPr lang="de-DE" sz="1600" dirty="0">
                        <a:latin typeface="Helvetica" pitchFamily="34" charset="0"/>
                      </a:endParaRPr>
                    </a:p>
                  </a:txBody>
                  <a:tcPr/>
                </a:tc>
                <a:tc>
                  <a:txBody>
                    <a:bodyPr/>
                    <a:lstStyle/>
                    <a:p>
                      <a:r>
                        <a:rPr lang="de-DE" sz="1600" dirty="0" smtClean="0">
                          <a:latin typeface="Helvetica" pitchFamily="34" charset="0"/>
                        </a:rPr>
                        <a:t>Entscheidung über Standorte zur untertägigen Erkundung</a:t>
                      </a:r>
                      <a:endParaRPr lang="de-DE" sz="1600" dirty="0">
                        <a:latin typeface="Helvetica" pitchFamily="34" charset="0"/>
                      </a:endParaRPr>
                    </a:p>
                  </a:txBody>
                  <a:tcPr/>
                </a:tc>
                <a:tc>
                  <a:txBody>
                    <a:bodyPr/>
                    <a:lstStyle/>
                    <a:p>
                      <a:endParaRPr lang="de-DE" sz="1600" dirty="0">
                        <a:latin typeface="Helvetica" pitchFamily="34" charset="0"/>
                      </a:endParaRPr>
                    </a:p>
                  </a:txBody>
                  <a:tcPr/>
                </a:tc>
              </a:tr>
              <a:tr h="403638">
                <a:tc>
                  <a:txBody>
                    <a:bodyPr/>
                    <a:lstStyle/>
                    <a:p>
                      <a:r>
                        <a:rPr lang="de-DE" sz="1600" dirty="0" smtClean="0">
                          <a:latin typeface="Helvetica" pitchFamily="34" charset="0"/>
                        </a:rPr>
                        <a:t>2031</a:t>
                      </a:r>
                      <a:endParaRPr lang="de-DE" sz="1600" dirty="0">
                        <a:latin typeface="Helvetica" pitchFamily="34" charset="0"/>
                      </a:endParaRPr>
                    </a:p>
                  </a:txBody>
                  <a:tcPr/>
                </a:tc>
                <a:tc>
                  <a:txBody>
                    <a:bodyPr/>
                    <a:lstStyle/>
                    <a:p>
                      <a:r>
                        <a:rPr lang="de-DE" sz="1600" dirty="0" smtClean="0">
                          <a:latin typeface="Helvetica" pitchFamily="34" charset="0"/>
                        </a:rPr>
                        <a:t>Standortentscheidung</a:t>
                      </a:r>
                      <a:endParaRPr lang="de-DE" sz="1600" dirty="0">
                        <a:latin typeface="Helvetica" pitchFamily="34" charset="0"/>
                      </a:endParaRPr>
                    </a:p>
                  </a:txBody>
                  <a:tcPr/>
                </a:tc>
                <a:tc>
                  <a:txBody>
                    <a:bodyPr/>
                    <a:lstStyle/>
                    <a:p>
                      <a:endParaRPr lang="de-DE" sz="1600" dirty="0" smtClean="0">
                        <a:latin typeface="Helvetica" pitchFamily="34" charset="0"/>
                      </a:endParaRPr>
                    </a:p>
                    <a:p>
                      <a:endParaRPr lang="de-DE" sz="1600" dirty="0" smtClean="0">
                        <a:latin typeface="Helvetica" pitchFamily="34" charset="0"/>
                      </a:endParaRPr>
                    </a:p>
                    <a:p>
                      <a:endParaRPr lang="de-DE" sz="1600" dirty="0">
                        <a:latin typeface="Helvetica" pitchFamily="34" charset="0"/>
                      </a:endParaRPr>
                    </a:p>
                  </a:txBody>
                  <a:tcPr/>
                </a:tc>
              </a:tr>
              <a:tr h="403638">
                <a:tc gridSpan="3">
                  <a:txBody>
                    <a:bodyPr/>
                    <a:lstStyle/>
                    <a:p>
                      <a:r>
                        <a:rPr lang="de-DE" sz="1600" dirty="0" smtClean="0">
                          <a:latin typeface="Helvetica" pitchFamily="34" charset="0"/>
                        </a:rPr>
                        <a:t>Dann: Genehmigungsverfahren, Bau, Betrieb, Stilllegung</a:t>
                      </a:r>
                      <a:endParaRPr lang="de-DE" sz="1600" dirty="0">
                        <a:latin typeface="Helvetica" pitchFamily="34" charset="0"/>
                      </a:endParaRPr>
                    </a:p>
                  </a:txBody>
                  <a:tcPr/>
                </a:tc>
                <a:tc hMerge="1">
                  <a:txBody>
                    <a:bodyPr/>
                    <a:lstStyle/>
                    <a:p>
                      <a:endParaRPr lang="de-DE" dirty="0"/>
                    </a:p>
                  </a:txBody>
                  <a:tcPr/>
                </a:tc>
                <a:tc hMerge="1">
                  <a:txBody>
                    <a:bodyPr/>
                    <a:lstStyle/>
                    <a:p>
                      <a:endParaRPr lang="de-DE" sz="2400" dirty="0"/>
                    </a:p>
                  </a:txBody>
                  <a:tcPr/>
                </a:tc>
              </a:tr>
            </a:tbl>
          </a:graphicData>
        </a:graphic>
      </p:graphicFrame>
      <p:sp>
        <p:nvSpPr>
          <p:cNvPr id="5" name="Inhaltsplatzhalter 4"/>
          <p:cNvSpPr>
            <a:spLocks noGrp="1"/>
          </p:cNvSpPr>
          <p:nvPr>
            <p:ph idx="1"/>
          </p:nvPr>
        </p:nvSpPr>
        <p:spPr>
          <a:xfrm>
            <a:off x="457200" y="845897"/>
            <a:ext cx="8229600" cy="422864"/>
          </a:xfrm>
        </p:spPr>
        <p:txBody>
          <a:bodyPr>
            <a:normAutofit lnSpcReduction="10000"/>
          </a:bodyPr>
          <a:lstStyle/>
          <a:p>
            <a:pPr marL="0" indent="0" algn="ctr">
              <a:buNone/>
            </a:pPr>
            <a:r>
              <a:rPr lang="de-DE" sz="2400" b="1" dirty="0" smtClean="0">
                <a:latin typeface="Helvetica" pitchFamily="34" charset="0"/>
              </a:rPr>
              <a:t>der Standortauswahl</a:t>
            </a:r>
            <a:endParaRPr lang="de-DE" sz="2400" b="1" dirty="0">
              <a:latin typeface="Helvetica" pitchFamily="34" charset="0"/>
            </a:endParaRPr>
          </a:p>
        </p:txBody>
      </p:sp>
      <p:grpSp>
        <p:nvGrpSpPr>
          <p:cNvPr id="11" name="Group 10"/>
          <p:cNvGrpSpPr/>
          <p:nvPr/>
        </p:nvGrpSpPr>
        <p:grpSpPr>
          <a:xfrm>
            <a:off x="6254966" y="5345832"/>
            <a:ext cx="3024336" cy="1512168"/>
            <a:chOff x="5688124" y="5345832"/>
            <a:chExt cx="3024336" cy="1512168"/>
          </a:xfrm>
        </p:grpSpPr>
        <p:sp>
          <p:nvSpPr>
            <p:cNvPr id="10" name="Rectangle 9"/>
            <p:cNvSpPr/>
            <p:nvPr/>
          </p:nvSpPr>
          <p:spPr>
            <a:xfrm>
              <a:off x="5772320" y="5345832"/>
              <a:ext cx="2808312" cy="15121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rechts 7"/>
            <p:cNvSpPr/>
            <p:nvPr/>
          </p:nvSpPr>
          <p:spPr>
            <a:xfrm>
              <a:off x="5688124" y="5547568"/>
              <a:ext cx="3024336" cy="761752"/>
            </a:xfrm>
            <a:prstGeom prst="rightArrow">
              <a:avLst>
                <a:gd name="adj1" fmla="val 100000"/>
                <a:gd name="adj2" fmla="val 0"/>
              </a:avLst>
            </a:prstGeom>
            <a:noFill/>
            <a:ln w="9525" cap="flat" cmpd="sng" algn="ctr">
              <a:noFill/>
              <a:prstDash val="solid"/>
            </a:ln>
            <a:effectLst/>
          </p:spPr>
          <p:txBody>
            <a:bodyPr anchor="ctr"/>
            <a:lstStyle/>
            <a:p>
              <a:pPr algn="ctr"/>
              <a:endParaRPr lang="de-DE" sz="1600" dirty="0" smtClean="0">
                <a:latin typeface="Helvetica" pitchFamily="34" charset="0"/>
              </a:endParaRPr>
            </a:p>
            <a:p>
              <a:pPr algn="ctr"/>
              <a:r>
                <a:rPr lang="de-DE" sz="1600" dirty="0" smtClean="0">
                  <a:latin typeface="Helvetica" pitchFamily="34" charset="0"/>
                </a:rPr>
                <a:t>Die </a:t>
              </a:r>
              <a:r>
                <a:rPr lang="de-DE" sz="1600" dirty="0">
                  <a:latin typeface="Helvetica" pitchFamily="34" charset="0"/>
                </a:rPr>
                <a:t>Entscheidung </a:t>
              </a:r>
              <a:endParaRPr lang="de-DE" sz="1600" dirty="0" smtClean="0">
                <a:latin typeface="Helvetica" pitchFamily="34" charset="0"/>
              </a:endParaRPr>
            </a:p>
            <a:p>
              <a:pPr algn="ctr"/>
              <a:r>
                <a:rPr lang="de-DE" sz="1600" dirty="0" smtClean="0">
                  <a:latin typeface="Helvetica" pitchFamily="34" charset="0"/>
                </a:rPr>
                <a:t>soll </a:t>
              </a:r>
              <a:r>
                <a:rPr lang="de-DE" sz="1600" dirty="0">
                  <a:latin typeface="Helvetica" pitchFamily="34" charset="0"/>
                </a:rPr>
                <a:t>2031 </a:t>
              </a:r>
              <a:r>
                <a:rPr lang="de-DE" sz="1600" dirty="0" smtClean="0">
                  <a:latin typeface="Helvetica" pitchFamily="34" charset="0"/>
                </a:rPr>
                <a:t>getroffen sein. </a:t>
              </a:r>
            </a:p>
            <a:p>
              <a:pPr algn="ctr"/>
              <a:r>
                <a:rPr lang="de-DE" sz="1600" b="1" dirty="0" smtClean="0">
                  <a:latin typeface="Helvetica" pitchFamily="34" charset="0"/>
                </a:rPr>
                <a:t>Wie alt seid ihr dann?</a:t>
              </a:r>
              <a:endParaRPr lang="de-DE" sz="1600" b="1" dirty="0">
                <a:latin typeface="Helvetica" pitchFamily="34" charset="0"/>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3318" y="1615731"/>
            <a:ext cx="642671" cy="642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1" y="3121801"/>
            <a:ext cx="63976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2373188"/>
            <a:ext cx="63976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7134" y="3742405"/>
            <a:ext cx="63976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26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4624"/>
            <a:ext cx="8229600" cy="1143000"/>
          </a:xfrm>
        </p:spPr>
        <p:txBody>
          <a:bodyPr>
            <a:normAutofit/>
          </a:bodyPr>
          <a:lstStyle/>
          <a:p>
            <a:r>
              <a:rPr lang="de-DE" sz="3200" dirty="0" smtClean="0">
                <a:solidFill>
                  <a:srgbClr val="92D050"/>
                </a:solidFill>
                <a:latin typeface="Helvetica" pitchFamily="34" charset="0"/>
              </a:rPr>
              <a:t>Was denkt Deutschland?</a:t>
            </a:r>
            <a:endParaRPr lang="de-DE" sz="3200" dirty="0">
              <a:solidFill>
                <a:srgbClr val="92D050"/>
              </a:solidFill>
              <a:latin typeface="Helvetica" pitchFamily="34"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73553" y="1091197"/>
            <a:ext cx="4796893" cy="494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719572" y="6277962"/>
            <a:ext cx="7704856" cy="461665"/>
          </a:xfrm>
          <a:prstGeom prst="rect">
            <a:avLst/>
          </a:prstGeom>
          <a:noFill/>
        </p:spPr>
        <p:txBody>
          <a:bodyPr wrap="square" rtlCol="0">
            <a:spAutoFit/>
          </a:bodyPr>
          <a:lstStyle/>
          <a:p>
            <a:r>
              <a:rPr lang="de-DE" sz="1200" i="1" dirty="0">
                <a:latin typeface="Helvetica" pitchFamily="34" charset="0"/>
              </a:rPr>
              <a:t>Ergebnisse einer </a:t>
            </a:r>
            <a:r>
              <a:rPr lang="de-DE" sz="1200" i="1" dirty="0" smtClean="0">
                <a:latin typeface="Helvetica" pitchFamily="34" charset="0"/>
              </a:rPr>
              <a:t>Umfrage in </a:t>
            </a:r>
            <a:r>
              <a:rPr lang="de-DE" sz="1200" i="1" dirty="0">
                <a:latin typeface="Helvetica" pitchFamily="34" charset="0"/>
              </a:rPr>
              <a:t>Deutschland 2001/2002 </a:t>
            </a:r>
            <a:r>
              <a:rPr lang="de-DE" sz="1200" i="1" dirty="0" smtClean="0">
                <a:latin typeface="Helvetica" pitchFamily="34" charset="0"/>
              </a:rPr>
              <a:t>für </a:t>
            </a:r>
            <a:r>
              <a:rPr lang="de-DE" sz="1200" i="1" dirty="0">
                <a:latin typeface="Helvetica" pitchFamily="34" charset="0"/>
              </a:rPr>
              <a:t>den Arbeitskreis </a:t>
            </a:r>
            <a:r>
              <a:rPr lang="de-DE" sz="1200" i="1" dirty="0" smtClean="0">
                <a:latin typeface="Helvetica" pitchFamily="34" charset="0"/>
              </a:rPr>
              <a:t>Auswahlverfahren Endlagerstandorte 							            </a:t>
            </a:r>
            <a:r>
              <a:rPr lang="de-DE" sz="1200" dirty="0" smtClean="0">
                <a:latin typeface="Helvetica" pitchFamily="34" charset="0"/>
              </a:rPr>
              <a:t>(</a:t>
            </a:r>
            <a:r>
              <a:rPr lang="de-DE" sz="1200" dirty="0" err="1" smtClean="0">
                <a:latin typeface="Helvetica" pitchFamily="34" charset="0"/>
              </a:rPr>
              <a:t>AkEnd</a:t>
            </a:r>
            <a:r>
              <a:rPr lang="de-DE" sz="1200" dirty="0" smtClean="0">
                <a:latin typeface="Helvetica" pitchFamily="34" charset="0"/>
              </a:rPr>
              <a:t>)</a:t>
            </a:r>
            <a:endParaRPr lang="de-DE" sz="1200" dirty="0">
              <a:latin typeface="Helvetica" pitchFamily="34" charset="0"/>
            </a:endParaRPr>
          </a:p>
        </p:txBody>
      </p:sp>
      <p:sp>
        <p:nvSpPr>
          <p:cNvPr id="5" name="Textfeld 4"/>
          <p:cNvSpPr txBox="1"/>
          <p:nvPr/>
        </p:nvSpPr>
        <p:spPr>
          <a:xfrm rot="16200000">
            <a:off x="-864894" y="5625534"/>
            <a:ext cx="2160240" cy="215444"/>
          </a:xfrm>
          <a:prstGeom prst="rect">
            <a:avLst/>
          </a:prstGeom>
          <a:noFill/>
        </p:spPr>
        <p:txBody>
          <a:bodyPr wrap="square" rtlCol="0">
            <a:spAutoFit/>
          </a:bodyPr>
          <a:lstStyle/>
          <a:p>
            <a:r>
              <a:rPr lang="de-DE" sz="800" dirty="0" smtClean="0">
                <a:latin typeface="Helvetica" pitchFamily="34" charset="0"/>
              </a:rPr>
              <a:t>Bild: </a:t>
            </a:r>
            <a:r>
              <a:rPr lang="de-DE" sz="800" dirty="0" err="1" smtClean="0">
                <a:latin typeface="Helvetica" pitchFamily="34" charset="0"/>
              </a:rPr>
              <a:t>AkEnd</a:t>
            </a:r>
            <a:r>
              <a:rPr lang="de-DE" sz="800" dirty="0" smtClean="0">
                <a:latin typeface="Helvetica" pitchFamily="34" charset="0"/>
              </a:rPr>
              <a:t> 2002, S. 222</a:t>
            </a:r>
          </a:p>
        </p:txBody>
      </p:sp>
      <p:grpSp>
        <p:nvGrpSpPr>
          <p:cNvPr id="7" name="Group 6"/>
          <p:cNvGrpSpPr/>
          <p:nvPr/>
        </p:nvGrpSpPr>
        <p:grpSpPr>
          <a:xfrm>
            <a:off x="143508" y="188640"/>
            <a:ext cx="8856984" cy="6550987"/>
            <a:chOff x="3778530" y="-7432374"/>
            <a:chExt cx="8856984" cy="6550987"/>
          </a:xfrm>
        </p:grpSpPr>
        <p:sp>
          <p:nvSpPr>
            <p:cNvPr id="6" name="Rectangle 5"/>
            <p:cNvSpPr/>
            <p:nvPr/>
          </p:nvSpPr>
          <p:spPr>
            <a:xfrm>
              <a:off x="3778530" y="-7432374"/>
              <a:ext cx="8856984" cy="6550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4707096" y="-6208238"/>
              <a:ext cx="7344816" cy="3785652"/>
            </a:xfrm>
            <a:prstGeom prst="rect">
              <a:avLst/>
            </a:prstGeom>
            <a:noFill/>
          </p:spPr>
          <p:txBody>
            <a:bodyPr wrap="square" rtlCol="0">
              <a:spAutoFit/>
            </a:bodyPr>
            <a:lstStyle/>
            <a:p>
              <a:pPr lvl="0" algn="ctr"/>
              <a:r>
                <a:rPr lang="de-DE" sz="6000" b="1" dirty="0" smtClean="0">
                  <a:solidFill>
                    <a:srgbClr val="92D050"/>
                  </a:solidFill>
                  <a:latin typeface="Helvetica75Outline" pitchFamily="34" charset="0"/>
                </a:rPr>
                <a:t>Würden </a:t>
              </a:r>
            </a:p>
            <a:p>
              <a:pPr lvl="0" algn="ctr"/>
              <a:r>
                <a:rPr lang="de-DE" sz="6000" b="1" dirty="0" smtClean="0">
                  <a:solidFill>
                    <a:srgbClr val="92D050"/>
                  </a:solidFill>
                  <a:latin typeface="Helvetica75Outline" pitchFamily="34" charset="0"/>
                </a:rPr>
                <a:t>die </a:t>
              </a:r>
              <a:r>
                <a:rPr lang="de-DE" sz="6000" b="1" dirty="0">
                  <a:solidFill>
                    <a:srgbClr val="92D050"/>
                  </a:solidFill>
                  <a:latin typeface="Helvetica75Outline" pitchFamily="34" charset="0"/>
                </a:rPr>
                <a:t>Menschen heute anders antworten</a:t>
              </a:r>
              <a:r>
                <a:rPr lang="de-DE" sz="6000" b="1" dirty="0" smtClean="0">
                  <a:solidFill>
                    <a:srgbClr val="92D050"/>
                  </a:solidFill>
                  <a:latin typeface="Helvetica75Outline" pitchFamily="34" charset="0"/>
                </a:rPr>
                <a:t>?</a:t>
              </a:r>
              <a:endParaRPr lang="de-DE" sz="6000" b="1" dirty="0">
                <a:solidFill>
                  <a:srgbClr val="92D050"/>
                </a:solidFill>
                <a:latin typeface="Helvetica75Outline" pitchFamily="34" charset="0"/>
              </a:endParaRPr>
            </a:p>
          </p:txBody>
        </p:sp>
      </p:grpSp>
    </p:spTree>
    <p:extLst>
      <p:ext uri="{BB962C8B-B14F-4D97-AF65-F5344CB8AC3E}">
        <p14:creationId xmlns:p14="http://schemas.microsoft.com/office/powerpoint/2010/main" val="210468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7" y="1069706"/>
            <a:ext cx="2376264" cy="631102"/>
          </a:xfrm>
        </p:spPr>
        <p:txBody>
          <a:bodyPr>
            <a:normAutofit fontScale="90000"/>
          </a:bodyPr>
          <a:lstStyle/>
          <a:p>
            <a:r>
              <a:rPr lang="de-DE" dirty="0" smtClean="0">
                <a:solidFill>
                  <a:srgbClr val="92D050"/>
                </a:solidFill>
                <a:latin typeface="Helvetica" pitchFamily="34" charset="0"/>
              </a:rPr>
              <a:t>Themen</a:t>
            </a:r>
            <a:endParaRPr lang="de-DE" dirty="0">
              <a:solidFill>
                <a:srgbClr val="92D050"/>
              </a:solidFill>
              <a:latin typeface="Helvetica" pitchFamily="34" charset="0"/>
            </a:endParaRPr>
          </a:p>
        </p:txBody>
      </p:sp>
      <p:sp>
        <p:nvSpPr>
          <p:cNvPr id="3" name="Inhaltsplatzhalter 2"/>
          <p:cNvSpPr>
            <a:spLocks noGrp="1"/>
          </p:cNvSpPr>
          <p:nvPr>
            <p:ph idx="1"/>
          </p:nvPr>
        </p:nvSpPr>
        <p:spPr>
          <a:xfrm>
            <a:off x="683568" y="1848917"/>
            <a:ext cx="5152865" cy="2175102"/>
          </a:xfrm>
        </p:spPr>
        <p:txBody>
          <a:bodyPr anchor="ctr">
            <a:noAutofit/>
          </a:bodyPr>
          <a:lstStyle/>
          <a:p>
            <a:r>
              <a:rPr lang="de-DE" sz="1600" dirty="0" smtClean="0">
                <a:latin typeface="Helvetica" pitchFamily="34" charset="0"/>
              </a:rPr>
              <a:t>Gründe für Endlager</a:t>
            </a:r>
          </a:p>
          <a:p>
            <a:r>
              <a:rPr lang="de-DE" sz="1600" dirty="0">
                <a:latin typeface="Helvetica" pitchFamily="34" charset="0"/>
              </a:rPr>
              <a:t>Die gesellschaftliche Debatte </a:t>
            </a:r>
            <a:r>
              <a:rPr lang="de-DE" sz="1600" dirty="0" smtClean="0">
                <a:latin typeface="Helvetica" pitchFamily="34" charset="0"/>
              </a:rPr>
              <a:t>um </a:t>
            </a:r>
            <a:r>
              <a:rPr lang="de-DE" sz="1600" dirty="0" smtClean="0">
                <a:latin typeface="Helvetica" pitchFamily="34" charset="0"/>
              </a:rPr>
              <a:t>Entsorgung</a:t>
            </a:r>
            <a:endParaRPr lang="de-DE" sz="1600" dirty="0" smtClean="0">
              <a:latin typeface="Helvetica" pitchFamily="34" charset="0"/>
            </a:endParaRPr>
          </a:p>
          <a:p>
            <a:r>
              <a:rPr lang="de-DE" sz="1600" dirty="0" smtClean="0">
                <a:latin typeface="Helvetica" pitchFamily="34" charset="0"/>
              </a:rPr>
              <a:t>Abfallarten</a:t>
            </a:r>
            <a:r>
              <a:rPr lang="de-DE" sz="1600" dirty="0">
                <a:latin typeface="Helvetica" pitchFamily="34" charset="0"/>
              </a:rPr>
              <a:t>, Abfallmengen und </a:t>
            </a:r>
            <a:r>
              <a:rPr lang="de-DE" sz="1600" dirty="0" smtClean="0">
                <a:latin typeface="Helvetica" pitchFamily="34" charset="0"/>
              </a:rPr>
              <a:t>Gefährdung</a:t>
            </a:r>
          </a:p>
          <a:p>
            <a:r>
              <a:rPr lang="de-DE" sz="1600" dirty="0" smtClean="0">
                <a:latin typeface="Helvetica" pitchFamily="34" charset="0"/>
              </a:rPr>
              <a:t>Realisierung Endlager</a:t>
            </a:r>
            <a:endParaRPr lang="de-DE" sz="1600" dirty="0">
              <a:latin typeface="Helvetica" pitchFamily="34" charset="0"/>
            </a:endParaRPr>
          </a:p>
          <a:p>
            <a:r>
              <a:rPr lang="de-DE" sz="1600" dirty="0" smtClean="0">
                <a:latin typeface="Helvetica" pitchFamily="34" charset="0"/>
              </a:rPr>
              <a:t>Suche nach Endlagerstandorten</a:t>
            </a:r>
            <a:br>
              <a:rPr lang="de-DE" sz="1600" dirty="0" smtClean="0">
                <a:latin typeface="Helvetica" pitchFamily="34" charset="0"/>
              </a:rPr>
            </a:br>
            <a:r>
              <a:rPr lang="de-DE" sz="1600" dirty="0" smtClean="0">
                <a:latin typeface="Helvetica" pitchFamily="34" charset="0"/>
              </a:rPr>
              <a:t>historisch und aktuell</a:t>
            </a:r>
            <a:endParaRPr lang="de-DE" sz="1600" dirty="0">
              <a:latin typeface="Helvetica" pitchFamily="34" charset="0"/>
            </a:endParaRPr>
          </a:p>
          <a:p>
            <a:r>
              <a:rPr lang="de-DE" sz="1600" dirty="0" smtClean="0">
                <a:latin typeface="Helvetica" pitchFamily="34" charset="0"/>
              </a:rPr>
              <a:t>Akzeptanz und Ethik</a:t>
            </a:r>
            <a:endParaRPr lang="de-DE" sz="1600" dirty="0">
              <a:latin typeface="Helvetica" pitchFamily="34" charset="0"/>
            </a:endParaRPr>
          </a:p>
        </p:txBody>
      </p:sp>
      <p:sp>
        <p:nvSpPr>
          <p:cNvPr id="5" name="Freeform 4"/>
          <p:cNvSpPr/>
          <p:nvPr/>
        </p:nvSpPr>
        <p:spPr>
          <a:xfrm>
            <a:off x="2590800" y="-195943"/>
            <a:ext cx="6923314" cy="7554686"/>
          </a:xfrm>
          <a:custGeom>
            <a:avLst/>
            <a:gdLst>
              <a:gd name="connsiteX0" fmla="*/ 10886 w 6923314"/>
              <a:gd name="connsiteY0" fmla="*/ 7053943 h 7554686"/>
              <a:gd name="connsiteX1" fmla="*/ 5279571 w 6923314"/>
              <a:gd name="connsiteY1" fmla="*/ 0 h 7554686"/>
              <a:gd name="connsiteX2" fmla="*/ 6672943 w 6923314"/>
              <a:gd name="connsiteY2" fmla="*/ 54429 h 7554686"/>
              <a:gd name="connsiteX3" fmla="*/ 6738257 w 6923314"/>
              <a:gd name="connsiteY3" fmla="*/ 130629 h 7554686"/>
              <a:gd name="connsiteX4" fmla="*/ 6770914 w 6923314"/>
              <a:gd name="connsiteY4" fmla="*/ 174172 h 7554686"/>
              <a:gd name="connsiteX5" fmla="*/ 6923314 w 6923314"/>
              <a:gd name="connsiteY5" fmla="*/ 7554686 h 7554686"/>
              <a:gd name="connsiteX6" fmla="*/ 500743 w 6923314"/>
              <a:gd name="connsiteY6" fmla="*/ 7336972 h 7554686"/>
              <a:gd name="connsiteX7" fmla="*/ 0 w 6923314"/>
              <a:gd name="connsiteY7" fmla="*/ 7195457 h 75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3314" h="7554686">
                <a:moveTo>
                  <a:pt x="10886" y="7053943"/>
                </a:moveTo>
                <a:lnTo>
                  <a:pt x="5279571" y="0"/>
                </a:lnTo>
                <a:lnTo>
                  <a:pt x="6672943" y="54429"/>
                </a:lnTo>
                <a:cubicBezTo>
                  <a:pt x="6694714" y="79829"/>
                  <a:pt x="6717073" y="104737"/>
                  <a:pt x="6738257" y="130629"/>
                </a:cubicBezTo>
                <a:cubicBezTo>
                  <a:pt x="6749746" y="144671"/>
                  <a:pt x="6770914" y="174172"/>
                  <a:pt x="6770914" y="174172"/>
                </a:cubicBezTo>
                <a:lnTo>
                  <a:pt x="6923314" y="7554686"/>
                </a:lnTo>
                <a:lnTo>
                  <a:pt x="500743" y="7336972"/>
                </a:lnTo>
                <a:lnTo>
                  <a:pt x="0" y="7195457"/>
                </a:lnTo>
              </a:path>
            </a:pathLst>
          </a:cu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
        <p:nvSpPr>
          <p:cNvPr id="4" name="Pfeil nach rechts 3"/>
          <p:cNvSpPr/>
          <p:nvPr/>
        </p:nvSpPr>
        <p:spPr>
          <a:xfrm>
            <a:off x="4860032" y="4365104"/>
            <a:ext cx="4392488" cy="2016224"/>
          </a:xfrm>
          <a:prstGeom prst="rightArrow">
            <a:avLst>
              <a:gd name="adj1" fmla="val 100000"/>
              <a:gd name="adj2" fmla="val 0"/>
            </a:avLst>
          </a:prstGeom>
          <a:noFill/>
          <a:ln w="9525" cap="flat" cmpd="sng" algn="ctr">
            <a:noFill/>
            <a:prstDash val="solid"/>
          </a:ln>
          <a:effectLst/>
        </p:spPr>
        <p:txBody>
          <a:bodyPr anchor="ctr"/>
          <a:lstStyle/>
          <a:p>
            <a:pPr marL="342900" indent="-342900" fontAlgn="auto">
              <a:spcBef>
                <a:spcPts val="0"/>
              </a:spcBef>
              <a:spcAft>
                <a:spcPts val="0"/>
              </a:spcAft>
              <a:buFont typeface="Arial" panose="020B0604020202020204" pitchFamily="34" charset="0"/>
              <a:buChar char="•"/>
              <a:defRPr/>
            </a:pPr>
            <a:r>
              <a:rPr lang="de-DE" sz="1600" dirty="0" smtClean="0">
                <a:solidFill>
                  <a:schemeClr val="bg1"/>
                </a:solidFill>
                <a:latin typeface="Helvetica" pitchFamily="34" charset="0"/>
              </a:rPr>
              <a:t>Wie </a:t>
            </a:r>
            <a:r>
              <a:rPr lang="de-DE" sz="1600" dirty="0">
                <a:solidFill>
                  <a:schemeClr val="bg1"/>
                </a:solidFill>
                <a:latin typeface="Helvetica" pitchFamily="34" charset="0"/>
              </a:rPr>
              <a:t>ein Atomkraftwerk funktioniert</a:t>
            </a:r>
          </a:p>
          <a:p>
            <a:pPr marL="342900" indent="-342900" fontAlgn="auto">
              <a:spcBef>
                <a:spcPts val="0"/>
              </a:spcBef>
              <a:spcAft>
                <a:spcPts val="0"/>
              </a:spcAft>
              <a:buFont typeface="Arial" panose="020B0604020202020204" pitchFamily="34" charset="0"/>
              <a:buChar char="•"/>
              <a:defRPr/>
            </a:pPr>
            <a:r>
              <a:rPr lang="de-DE" sz="1600" dirty="0">
                <a:solidFill>
                  <a:schemeClr val="bg1"/>
                </a:solidFill>
                <a:latin typeface="Helvetica" pitchFamily="34" charset="0"/>
              </a:rPr>
              <a:t>Gründe, weshalb die Nutzung der Kerntechnik umstritten ist</a:t>
            </a:r>
          </a:p>
          <a:p>
            <a:pPr marL="800100" lvl="1" indent="-342900">
              <a:buFont typeface="Symbol" panose="05050102010706020507" pitchFamily="18" charset="2"/>
              <a:buChar char="-"/>
              <a:defRPr/>
            </a:pPr>
            <a:r>
              <a:rPr lang="de-DE" sz="1600" dirty="0">
                <a:solidFill>
                  <a:schemeClr val="accent3">
                    <a:lumMod val="50000"/>
                  </a:schemeClr>
                </a:solidFill>
                <a:latin typeface="Helvetica" pitchFamily="34" charset="0"/>
              </a:rPr>
              <a:t>Risiken möglicher Unfälle </a:t>
            </a:r>
            <a:endParaRPr lang="de-DE" sz="1600" dirty="0" smtClean="0">
              <a:solidFill>
                <a:schemeClr val="accent3">
                  <a:lumMod val="50000"/>
                </a:schemeClr>
              </a:solidFill>
              <a:latin typeface="Helvetica" pitchFamily="34" charset="0"/>
            </a:endParaRPr>
          </a:p>
          <a:p>
            <a:pPr lvl="1">
              <a:defRPr/>
            </a:pPr>
            <a:r>
              <a:rPr lang="de-DE" sz="1600" dirty="0">
                <a:solidFill>
                  <a:schemeClr val="accent3">
                    <a:lumMod val="50000"/>
                  </a:schemeClr>
                </a:solidFill>
                <a:latin typeface="Helvetica" pitchFamily="34" charset="0"/>
              </a:rPr>
              <a:t> </a:t>
            </a:r>
            <a:r>
              <a:rPr lang="de-DE" sz="1600" dirty="0" smtClean="0">
                <a:solidFill>
                  <a:schemeClr val="accent3">
                    <a:lumMod val="50000"/>
                  </a:schemeClr>
                </a:solidFill>
                <a:latin typeface="Helvetica" pitchFamily="34" charset="0"/>
              </a:rPr>
              <a:t>     (</a:t>
            </a:r>
            <a:r>
              <a:rPr lang="de-DE" sz="1600" dirty="0">
                <a:solidFill>
                  <a:schemeClr val="accent3">
                    <a:lumMod val="50000"/>
                  </a:schemeClr>
                </a:solidFill>
                <a:latin typeface="Helvetica" pitchFamily="34" charset="0"/>
              </a:rPr>
              <a:t>Bsp. Tschernobyl und </a:t>
            </a:r>
            <a:r>
              <a:rPr lang="de-DE" sz="1600" dirty="0" smtClean="0">
                <a:solidFill>
                  <a:schemeClr val="accent3">
                    <a:lumMod val="50000"/>
                  </a:schemeClr>
                </a:solidFill>
                <a:latin typeface="Helvetica" pitchFamily="34" charset="0"/>
              </a:rPr>
              <a:t>Fukushima)</a:t>
            </a:r>
          </a:p>
          <a:p>
            <a:pPr marL="800100" lvl="1" indent="-342900">
              <a:buFont typeface="Symbol" panose="05050102010706020507" pitchFamily="18" charset="2"/>
              <a:buChar char="-"/>
              <a:defRPr/>
            </a:pPr>
            <a:r>
              <a:rPr lang="de-DE" sz="1600" dirty="0" smtClean="0">
                <a:solidFill>
                  <a:schemeClr val="accent3">
                    <a:lumMod val="50000"/>
                  </a:schemeClr>
                </a:solidFill>
                <a:latin typeface="Helvetica" pitchFamily="34" charset="0"/>
              </a:rPr>
              <a:t>Die Möglichkeit, die Technik für Atomwaffen zu nutzen</a:t>
            </a:r>
          </a:p>
          <a:p>
            <a:pPr marL="800100" lvl="1" indent="-342900">
              <a:buFont typeface="Symbol" panose="05050102010706020507" pitchFamily="18" charset="2"/>
              <a:buChar char="-"/>
              <a:defRPr/>
            </a:pPr>
            <a:r>
              <a:rPr lang="de-DE" sz="1600" dirty="0" smtClean="0">
                <a:solidFill>
                  <a:schemeClr val="accent3">
                    <a:lumMod val="50000"/>
                  </a:schemeClr>
                </a:solidFill>
                <a:latin typeface="Helvetica" pitchFamily="34" charset="0"/>
              </a:rPr>
              <a:t>…</a:t>
            </a:r>
            <a:endParaRPr lang="de-DE" sz="1600" dirty="0">
              <a:solidFill>
                <a:schemeClr val="accent3">
                  <a:lumMod val="50000"/>
                </a:schemeClr>
              </a:solidFill>
              <a:latin typeface="Helvetica" pitchFamily="34" charset="0"/>
            </a:endParaRPr>
          </a:p>
        </p:txBody>
      </p:sp>
      <p:sp>
        <p:nvSpPr>
          <p:cNvPr id="6" name="Rectangle 5"/>
          <p:cNvSpPr/>
          <p:nvPr/>
        </p:nvSpPr>
        <p:spPr>
          <a:xfrm>
            <a:off x="5076056" y="3769876"/>
            <a:ext cx="3100529" cy="523220"/>
          </a:xfrm>
          <a:prstGeom prst="rect">
            <a:avLst/>
          </a:prstGeom>
        </p:spPr>
        <p:txBody>
          <a:bodyPr wrap="none">
            <a:spAutoFit/>
          </a:bodyPr>
          <a:lstStyle/>
          <a:p>
            <a:pPr fontAlgn="auto">
              <a:spcBef>
                <a:spcPts val="0"/>
              </a:spcBef>
              <a:spcAft>
                <a:spcPts val="0"/>
              </a:spcAft>
              <a:defRPr/>
            </a:pPr>
            <a:r>
              <a:rPr lang="de-DE" sz="2800" b="1" kern="0" dirty="0">
                <a:solidFill>
                  <a:schemeClr val="bg1"/>
                </a:solidFill>
                <a:latin typeface="Helvetica" pitchFamily="34" charset="0"/>
                <a:ea typeface="ＭＳ Ｐゴシック" charset="-128"/>
                <a:cs typeface="Arial"/>
              </a:rPr>
              <a:t>Keine Themen…</a:t>
            </a:r>
            <a:r>
              <a:rPr lang="de-DE" sz="2800" kern="0" dirty="0">
                <a:solidFill>
                  <a:schemeClr val="bg1"/>
                </a:solidFill>
                <a:latin typeface="Helvetica" pitchFamily="34" charset="0"/>
                <a:ea typeface="ＭＳ Ｐゴシック" charset="-128"/>
                <a:cs typeface="Arial"/>
              </a:rPr>
              <a:t> </a:t>
            </a:r>
          </a:p>
        </p:txBody>
      </p:sp>
    </p:spTree>
    <p:extLst>
      <p:ext uri="{BB962C8B-B14F-4D97-AF65-F5344CB8AC3E}">
        <p14:creationId xmlns:p14="http://schemas.microsoft.com/office/powerpoint/2010/main" val="407915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395536" y="320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de-DE" sz="3600" smtClean="0">
                <a:solidFill>
                  <a:srgbClr val="92D050"/>
                </a:solidFill>
                <a:latin typeface="Helvetica" pitchFamily="34" charset="0"/>
              </a:rPr>
              <a:t>Die gesellschaftliche Debatte</a:t>
            </a:r>
            <a:endParaRPr lang="de-DE" sz="3600" dirty="0">
              <a:solidFill>
                <a:srgbClr val="92D050"/>
              </a:solidFill>
              <a:latin typeface="Helvetica" pitchFamily="34" charset="0"/>
            </a:endParaRPr>
          </a:p>
        </p:txBody>
      </p:sp>
      <p:sp>
        <p:nvSpPr>
          <p:cNvPr id="9" name="Inhaltsplatzhalter 2"/>
          <p:cNvSpPr txBox="1">
            <a:spLocks/>
          </p:cNvSpPr>
          <p:nvPr/>
        </p:nvSpPr>
        <p:spPr>
          <a:xfrm>
            <a:off x="1565920" y="4067504"/>
            <a:ext cx="6012160" cy="17281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1600" b="1" smtClean="0">
                <a:latin typeface="Helvetica" pitchFamily="34" charset="0"/>
              </a:rPr>
              <a:t>Warum sind Endlager bis jetzt weltweit gescheitert?</a:t>
            </a:r>
          </a:p>
          <a:p>
            <a:r>
              <a:rPr lang="de-DE" sz="1600" smtClean="0">
                <a:latin typeface="Helvetica" pitchFamily="34" charset="0"/>
              </a:rPr>
              <a:t>Aufgabenstellung wurde unterschätzt (60er und 70er Jahre),</a:t>
            </a:r>
          </a:p>
          <a:p>
            <a:r>
              <a:rPr lang="de-DE" sz="1600" smtClean="0">
                <a:latin typeface="Helvetica" pitchFamily="34" charset="0"/>
              </a:rPr>
              <a:t>Sachfremde Erwägungen dominierten Auswahlprozesse,</a:t>
            </a:r>
          </a:p>
          <a:p>
            <a:r>
              <a:rPr lang="de-DE" sz="1600" smtClean="0">
                <a:latin typeface="Helvetica" pitchFamily="34" charset="0"/>
              </a:rPr>
              <a:t>Öffentliche und politische Akzeptanz fehlte,</a:t>
            </a:r>
          </a:p>
          <a:p>
            <a:r>
              <a:rPr lang="de-DE" sz="1600" smtClean="0">
                <a:latin typeface="Helvetica" pitchFamily="34" charset="0"/>
              </a:rPr>
              <a:t>Entscheidung, ob das Risiko der Endlagerung an sich tragbar ist, ist umstritten.</a:t>
            </a:r>
          </a:p>
          <a:p>
            <a:endParaRPr lang="de-DE" sz="2800" dirty="0">
              <a:latin typeface="Helvetica" pitchFamily="34" charset="0"/>
            </a:endParaRPr>
          </a:p>
        </p:txBody>
      </p:sp>
      <p:pic>
        <p:nvPicPr>
          <p:cNvPr id="10"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852" y="548680"/>
            <a:ext cx="2664296" cy="2664296"/>
          </a:xfrm>
          <a:prstGeom prst="rect">
            <a:avLst/>
          </a:prstGeom>
        </p:spPr>
      </p:pic>
      <p:sp>
        <p:nvSpPr>
          <p:cNvPr id="11" name="Textfeld 4"/>
          <p:cNvSpPr txBox="1"/>
          <p:nvPr/>
        </p:nvSpPr>
        <p:spPr>
          <a:xfrm>
            <a:off x="7019184" y="6611779"/>
            <a:ext cx="2099592" cy="215444"/>
          </a:xfrm>
          <a:prstGeom prst="rect">
            <a:avLst/>
          </a:prstGeom>
          <a:noFill/>
        </p:spPr>
        <p:txBody>
          <a:bodyPr wrap="square" rtlCol="0">
            <a:spAutoFit/>
          </a:bodyPr>
          <a:lstStyle/>
          <a:p>
            <a:r>
              <a:rPr lang="de-DE" sz="800" dirty="0" smtClean="0">
                <a:latin typeface="Helvetica" pitchFamily="34" charset="0"/>
              </a:rPr>
              <a:t>Bild: B. Wachtmeister / pixelio.de</a:t>
            </a:r>
            <a:endParaRPr lang="de-DE" sz="800" dirty="0">
              <a:latin typeface="Helvetica" pitchFamily="34" charset="0"/>
            </a:endParaRPr>
          </a:p>
        </p:txBody>
      </p:sp>
    </p:spTree>
    <p:extLst>
      <p:ext uri="{BB962C8B-B14F-4D97-AF65-F5344CB8AC3E}">
        <p14:creationId xmlns:p14="http://schemas.microsoft.com/office/powerpoint/2010/main" val="2636154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510136"/>
            <a:ext cx="8229600" cy="1143000"/>
          </a:xfrm>
        </p:spPr>
        <p:txBody>
          <a:bodyPr>
            <a:normAutofit/>
          </a:bodyPr>
          <a:lstStyle/>
          <a:p>
            <a:r>
              <a:rPr lang="de-DE" sz="3200" dirty="0" smtClean="0">
                <a:solidFill>
                  <a:srgbClr val="92D050"/>
                </a:solidFill>
                <a:latin typeface="Helvetica" pitchFamily="34" charset="0"/>
              </a:rPr>
              <a:t>Ethische </a:t>
            </a:r>
            <a:r>
              <a:rPr lang="de-DE" sz="3200" dirty="0">
                <a:solidFill>
                  <a:srgbClr val="92D050"/>
                </a:solidFill>
                <a:latin typeface="Helvetica" pitchFamily="34" charset="0"/>
              </a:rPr>
              <a:t>Fragen der </a:t>
            </a:r>
            <a:r>
              <a:rPr lang="de-DE" sz="3200" dirty="0" smtClean="0">
                <a:solidFill>
                  <a:srgbClr val="92D050"/>
                </a:solidFill>
                <a:latin typeface="Helvetica" pitchFamily="34" charset="0"/>
              </a:rPr>
              <a:t>Endlagerung</a:t>
            </a:r>
            <a:endParaRPr lang="de-DE" sz="3200" dirty="0">
              <a:solidFill>
                <a:srgbClr val="92D050"/>
              </a:solidFill>
              <a:latin typeface="Helvetica" pitchFamily="34" charset="0"/>
            </a:endParaRPr>
          </a:p>
        </p:txBody>
      </p:sp>
      <p:sp>
        <p:nvSpPr>
          <p:cNvPr id="4" name="Rechteck 3"/>
          <p:cNvSpPr/>
          <p:nvPr/>
        </p:nvSpPr>
        <p:spPr>
          <a:xfrm>
            <a:off x="1079612" y="4493438"/>
            <a:ext cx="6984776" cy="1815882"/>
          </a:xfrm>
          <a:prstGeom prst="rect">
            <a:avLst/>
          </a:prstGeom>
        </p:spPr>
        <p:txBody>
          <a:bodyPr wrap="square">
            <a:spAutoFit/>
          </a:bodyPr>
          <a:lstStyle/>
          <a:p>
            <a:pPr marL="457200" indent="-457200">
              <a:buFont typeface="Arial" panose="020B0604020202020204" pitchFamily="34" charset="0"/>
              <a:buChar char="•"/>
            </a:pPr>
            <a:r>
              <a:rPr lang="de-DE" sz="1600" dirty="0" smtClean="0">
                <a:latin typeface="Helvetica" pitchFamily="34" charset="0"/>
              </a:rPr>
              <a:t>Können </a:t>
            </a:r>
            <a:r>
              <a:rPr lang="de-DE" sz="1600" dirty="0">
                <a:latin typeface="Helvetica" pitchFamily="34" charset="0"/>
              </a:rPr>
              <a:t>einer Region die Lasten der Endlagerung zugemutet werden?</a:t>
            </a:r>
          </a:p>
          <a:p>
            <a:pPr marL="457200" indent="-457200">
              <a:buFont typeface="Arial" panose="020B0604020202020204" pitchFamily="34" charset="0"/>
              <a:buChar char="•"/>
            </a:pPr>
            <a:r>
              <a:rPr lang="de-DE" sz="1600" dirty="0">
                <a:latin typeface="Helvetica" pitchFamily="34" charset="0"/>
              </a:rPr>
              <a:t>Wie sind die Lasten der Endlagerung auszugleichen</a:t>
            </a:r>
            <a:r>
              <a:rPr lang="de-DE" sz="1600" dirty="0" smtClean="0">
                <a:latin typeface="Helvetica" pitchFamily="34" charset="0"/>
              </a:rPr>
              <a:t>?</a:t>
            </a:r>
          </a:p>
          <a:p>
            <a:pPr marL="457200" indent="-457200">
              <a:buFont typeface="Arial" panose="020B0604020202020204" pitchFamily="34" charset="0"/>
              <a:buChar char="•"/>
            </a:pPr>
            <a:r>
              <a:rPr lang="de-DE" sz="1600" dirty="0">
                <a:latin typeface="Helvetica" pitchFamily="34" charset="0"/>
              </a:rPr>
              <a:t>Ist es zulässig</a:t>
            </a:r>
            <a:r>
              <a:rPr lang="de-DE" sz="1600" dirty="0" smtClean="0">
                <a:latin typeface="Helvetica" pitchFamily="34" charset="0"/>
              </a:rPr>
              <a:t>, </a:t>
            </a:r>
            <a:r>
              <a:rPr lang="de-DE" sz="1600" dirty="0">
                <a:latin typeface="Helvetica" pitchFamily="34" charset="0"/>
              </a:rPr>
              <a:t>Entscheidungen mit einer Relevanz für eine Million Jahre zu treffen</a:t>
            </a:r>
            <a:r>
              <a:rPr lang="de-DE" sz="1600" dirty="0" smtClean="0">
                <a:latin typeface="Helvetica" pitchFamily="34" charset="0"/>
              </a:rPr>
              <a:t>?</a:t>
            </a:r>
          </a:p>
          <a:p>
            <a:pPr marL="457200" indent="-457200">
              <a:buFont typeface="Arial" panose="020B0604020202020204" pitchFamily="34" charset="0"/>
              <a:buChar char="•"/>
            </a:pPr>
            <a:r>
              <a:rPr lang="de-DE" sz="1600" dirty="0">
                <a:latin typeface="Helvetica" pitchFamily="34" charset="0"/>
              </a:rPr>
              <a:t>Wie werden zukünftige Generationen ausreichend geschützt</a:t>
            </a:r>
            <a:r>
              <a:rPr lang="de-DE" sz="1600" dirty="0" smtClean="0">
                <a:latin typeface="Helvetica" pitchFamily="34" charset="0"/>
              </a:rPr>
              <a:t>?</a:t>
            </a:r>
          </a:p>
          <a:p>
            <a:pPr marL="457200" indent="-457200">
              <a:buFont typeface="Arial" panose="020B0604020202020204" pitchFamily="34" charset="0"/>
              <a:buChar char="•"/>
            </a:pPr>
            <a:r>
              <a:rPr lang="de-DE" sz="1600" dirty="0">
                <a:latin typeface="Helvetica" pitchFamily="34" charset="0"/>
              </a:rPr>
              <a:t>Wie weit geht </a:t>
            </a:r>
            <a:r>
              <a:rPr lang="de-DE" sz="1600" dirty="0" smtClean="0">
                <a:latin typeface="Helvetica" pitchFamily="34" charset="0"/>
              </a:rPr>
              <a:t>Entscheidungsfreiheit </a:t>
            </a:r>
            <a:r>
              <a:rPr lang="de-DE" sz="1600" dirty="0">
                <a:latin typeface="Helvetica" pitchFamily="34" charset="0"/>
              </a:rPr>
              <a:t>und wo beginnt Belastung für zukünftige Generationen beim Umgang mit unseren Abfällen</a:t>
            </a:r>
            <a:r>
              <a:rPr lang="de-DE" sz="1600" dirty="0" smtClean="0">
                <a:latin typeface="Helvetica" pitchFamily="34" charset="0"/>
              </a:rPr>
              <a:t>?</a:t>
            </a:r>
            <a:endParaRPr lang="de-DE" sz="1600" dirty="0">
              <a:latin typeface="Helvetica" pitchFamily="34" charset="0"/>
            </a:endParaRPr>
          </a:p>
        </p:txBody>
      </p:sp>
      <p:pic>
        <p:nvPicPr>
          <p:cNvPr id="3" name="Grafik 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837625" y="404664"/>
            <a:ext cx="5468750" cy="3073938"/>
          </a:xfrm>
          <a:prstGeom prst="rect">
            <a:avLst/>
          </a:prstGeom>
        </p:spPr>
      </p:pic>
      <p:sp>
        <p:nvSpPr>
          <p:cNvPr id="6" name="Textfeld 5"/>
          <p:cNvSpPr txBox="1"/>
          <p:nvPr/>
        </p:nvSpPr>
        <p:spPr>
          <a:xfrm>
            <a:off x="5785528" y="3187592"/>
            <a:ext cx="1520847" cy="215444"/>
          </a:xfrm>
          <a:prstGeom prst="rect">
            <a:avLst/>
          </a:prstGeom>
          <a:noFill/>
        </p:spPr>
        <p:txBody>
          <a:bodyPr wrap="square" rtlCol="0">
            <a:spAutoFit/>
          </a:bodyPr>
          <a:lstStyle/>
          <a:p>
            <a:r>
              <a:rPr lang="de-DE" sz="800" dirty="0" smtClean="0">
                <a:solidFill>
                  <a:schemeClr val="bg1"/>
                </a:solidFill>
                <a:latin typeface="Helvetica" pitchFamily="34" charset="0"/>
              </a:rPr>
              <a:t>Bild: Rupp , </a:t>
            </a:r>
            <a:r>
              <a:rPr lang="de-DE" sz="800" dirty="0" err="1" smtClean="0">
                <a:solidFill>
                  <a:schemeClr val="bg1"/>
                </a:solidFill>
                <a:latin typeface="Helvetica" pitchFamily="34" charset="0"/>
              </a:rPr>
              <a:t>UfU</a:t>
            </a:r>
            <a:r>
              <a:rPr lang="de-DE" sz="800" dirty="0" smtClean="0">
                <a:solidFill>
                  <a:schemeClr val="bg1"/>
                </a:solidFill>
                <a:latin typeface="Helvetica" pitchFamily="34" charset="0"/>
              </a:rPr>
              <a:t> e.V. 2013</a:t>
            </a:r>
            <a:endParaRPr lang="de-DE" sz="800" dirty="0">
              <a:solidFill>
                <a:schemeClr val="bg1"/>
              </a:solidFill>
              <a:latin typeface="Helvetica" pitchFamily="34" charset="0"/>
            </a:endParaRPr>
          </a:p>
        </p:txBody>
      </p:sp>
    </p:spTree>
    <p:extLst>
      <p:ext uri="{BB962C8B-B14F-4D97-AF65-F5344CB8AC3E}">
        <p14:creationId xmlns:p14="http://schemas.microsoft.com/office/powerpoint/2010/main" val="31851707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457200" y="620688"/>
            <a:ext cx="8229600" cy="1143000"/>
          </a:xfrm>
        </p:spPr>
        <p:txBody>
          <a:bodyPr>
            <a:normAutofit/>
          </a:bodyPr>
          <a:lstStyle/>
          <a:p>
            <a:r>
              <a:rPr lang="de-DE" sz="3200" dirty="0" smtClean="0">
                <a:solidFill>
                  <a:srgbClr val="92D050"/>
                </a:solidFill>
                <a:latin typeface="Helvetica" pitchFamily="34" charset="0"/>
              </a:rPr>
              <a:t>Wie also einen Standort finden</a:t>
            </a:r>
            <a:r>
              <a:rPr lang="de-DE" sz="3200" dirty="0">
                <a:solidFill>
                  <a:srgbClr val="92D050"/>
                </a:solidFill>
                <a:latin typeface="Helvetica" pitchFamily="34" charset="0"/>
              </a:rPr>
              <a:t>?</a:t>
            </a:r>
            <a:br>
              <a:rPr lang="de-DE" sz="3200" dirty="0">
                <a:solidFill>
                  <a:srgbClr val="92D050"/>
                </a:solidFill>
                <a:latin typeface="Helvetica" pitchFamily="34" charset="0"/>
              </a:rPr>
            </a:br>
            <a:r>
              <a:rPr lang="de-DE" sz="3200" dirty="0">
                <a:solidFill>
                  <a:srgbClr val="92D050"/>
                </a:solidFill>
                <a:latin typeface="Helvetica" pitchFamily="34" charset="0"/>
              </a:rPr>
              <a:t>Noch mehr Ideen zur Diskussion</a:t>
            </a:r>
          </a:p>
        </p:txBody>
      </p:sp>
      <p:sp>
        <p:nvSpPr>
          <p:cNvPr id="2" name="Textfeld 1"/>
          <p:cNvSpPr txBox="1"/>
          <p:nvPr/>
        </p:nvSpPr>
        <p:spPr>
          <a:xfrm rot="21311847">
            <a:off x="848754" y="1984904"/>
            <a:ext cx="7756965" cy="830997"/>
          </a:xfrm>
          <a:prstGeom prst="rect">
            <a:avLst/>
          </a:prstGeom>
          <a:solidFill>
            <a:schemeClr val="bg1"/>
          </a:solidFill>
        </p:spPr>
        <p:txBody>
          <a:bodyPr wrap="square" rtlCol="0">
            <a:spAutoFit/>
          </a:bodyPr>
          <a:lstStyle>
            <a:defPPr>
              <a:defRPr lang="de-DE"/>
            </a:defPPr>
            <a:lvl1pPr>
              <a:defRPr sz="2400">
                <a:latin typeface="Helvetica" panose="020B0604020202020204" pitchFamily="34" charset="0"/>
                <a:cs typeface="Helvetica" panose="020B0604020202020204" pitchFamily="34" charset="0"/>
              </a:defRPr>
            </a:lvl1pPr>
          </a:lstStyle>
          <a:p>
            <a:r>
              <a:rPr lang="de-DE" sz="1600" dirty="0"/>
              <a:t>Wir können doch einfach noch </a:t>
            </a:r>
            <a:r>
              <a:rPr lang="de-DE" sz="1600" dirty="0" smtClean="0"/>
              <a:t>ein </a:t>
            </a:r>
            <a:r>
              <a:rPr lang="de-DE" sz="1600" dirty="0"/>
              <a:t>bisschen warten, dann leben </a:t>
            </a:r>
            <a:r>
              <a:rPr lang="de-DE" sz="1600" dirty="0" smtClean="0"/>
              <a:t>wir </a:t>
            </a:r>
            <a:r>
              <a:rPr lang="de-DE" sz="1600" dirty="0"/>
              <a:t>nicht mehr! Können sich die </a:t>
            </a:r>
            <a:r>
              <a:rPr lang="de-DE" sz="1600" dirty="0" smtClean="0"/>
              <a:t>folgenden Generationen Gedanken </a:t>
            </a:r>
            <a:r>
              <a:rPr lang="de-DE" sz="1600" dirty="0"/>
              <a:t>machen, wo der </a:t>
            </a:r>
            <a:r>
              <a:rPr lang="de-DE" sz="1600" dirty="0" smtClean="0"/>
              <a:t>radioaktive</a:t>
            </a:r>
            <a:endParaRPr lang="de-DE" sz="1600" dirty="0" smtClean="0"/>
          </a:p>
          <a:p>
            <a:r>
              <a:rPr lang="de-DE" sz="1600" dirty="0" smtClean="0"/>
              <a:t>Müll </a:t>
            </a:r>
            <a:r>
              <a:rPr lang="de-DE" sz="1600" dirty="0"/>
              <a:t>gelagert werden kann, den unser Stromverbrauch verursacht hat.</a:t>
            </a:r>
          </a:p>
        </p:txBody>
      </p:sp>
      <p:sp>
        <p:nvSpPr>
          <p:cNvPr id="5" name="Textfeld 4"/>
          <p:cNvSpPr txBox="1"/>
          <p:nvPr/>
        </p:nvSpPr>
        <p:spPr>
          <a:xfrm rot="182264">
            <a:off x="1739808" y="3473189"/>
            <a:ext cx="6623211" cy="1077218"/>
          </a:xfrm>
          <a:prstGeom prst="rect">
            <a:avLst/>
          </a:prstGeom>
          <a:solidFill>
            <a:schemeClr val="bg1"/>
          </a:solidFill>
        </p:spPr>
        <p:txBody>
          <a:bodyPr wrap="square" rtlCol="0">
            <a:spAutoFit/>
          </a:bodyPr>
          <a:lstStyle/>
          <a:p>
            <a:r>
              <a:rPr lang="de-DE" sz="1600" dirty="0" smtClean="0">
                <a:latin typeface="Helvetica" panose="020B0604020202020204" pitchFamily="34" charset="0"/>
                <a:cs typeface="Helvetica" panose="020B0604020202020204" pitchFamily="34" charset="0"/>
              </a:rPr>
              <a:t>Wenn jedes Bundesland immer nur nach dem NIMBY Prinzip </a:t>
            </a:r>
          </a:p>
          <a:p>
            <a:r>
              <a:rPr lang="de-DE" sz="1600" dirty="0" smtClean="0">
                <a:latin typeface="Helvetica" panose="020B0604020202020204" pitchFamily="34" charset="0"/>
                <a:cs typeface="Helvetica" panose="020B0604020202020204" pitchFamily="34" charset="0"/>
              </a:rPr>
              <a:t>(Not In </a:t>
            </a:r>
            <a:r>
              <a:rPr lang="de-DE" sz="1600" dirty="0" err="1" smtClean="0">
                <a:latin typeface="Helvetica" panose="020B0604020202020204" pitchFamily="34" charset="0"/>
                <a:cs typeface="Helvetica" panose="020B0604020202020204" pitchFamily="34" charset="0"/>
              </a:rPr>
              <a:t>My</a:t>
            </a:r>
            <a:r>
              <a:rPr lang="de-DE" sz="1600" dirty="0" smtClean="0">
                <a:latin typeface="Helvetica" panose="020B0604020202020204" pitchFamily="34" charset="0"/>
                <a:cs typeface="Helvetica" panose="020B0604020202020204" pitchFamily="34" charset="0"/>
              </a:rPr>
              <a:t> Back Yard) denkt, wäre es doch besser, wenn sich </a:t>
            </a:r>
          </a:p>
          <a:p>
            <a:r>
              <a:rPr lang="de-DE" sz="1600" dirty="0" smtClean="0">
                <a:latin typeface="Helvetica" panose="020B0604020202020204" pitchFamily="34" charset="0"/>
                <a:cs typeface="Helvetica" panose="020B0604020202020204" pitchFamily="34" charset="0"/>
              </a:rPr>
              <a:t>eine internationale Kommission  ohne deutsche Beteiligung um </a:t>
            </a:r>
          </a:p>
          <a:p>
            <a:r>
              <a:rPr lang="de-DE" sz="1600" dirty="0" smtClean="0">
                <a:latin typeface="Helvetica" panose="020B0604020202020204" pitchFamily="34" charset="0"/>
                <a:cs typeface="Helvetica" panose="020B0604020202020204" pitchFamily="34" charset="0"/>
              </a:rPr>
              <a:t>die Standortsuche kümmern würde – oder?</a:t>
            </a:r>
            <a:endParaRPr lang="de-DE" sz="1600" dirty="0">
              <a:latin typeface="Helvetica" panose="020B0604020202020204" pitchFamily="34" charset="0"/>
              <a:cs typeface="Helvetica" panose="020B0604020202020204" pitchFamily="34" charset="0"/>
            </a:endParaRPr>
          </a:p>
        </p:txBody>
      </p:sp>
      <p:sp>
        <p:nvSpPr>
          <p:cNvPr id="6" name="Textfeld 5"/>
          <p:cNvSpPr txBox="1"/>
          <p:nvPr/>
        </p:nvSpPr>
        <p:spPr>
          <a:xfrm rot="221040">
            <a:off x="1047133" y="4954793"/>
            <a:ext cx="7174933" cy="830997"/>
          </a:xfrm>
          <a:prstGeom prst="rect">
            <a:avLst/>
          </a:prstGeom>
          <a:solidFill>
            <a:schemeClr val="bg1"/>
          </a:solidFill>
        </p:spPr>
        <p:txBody>
          <a:bodyPr wrap="square" rtlCol="0">
            <a:spAutoFit/>
          </a:bodyPr>
          <a:lstStyle/>
          <a:p>
            <a:r>
              <a:rPr lang="de-DE" sz="1600" dirty="0" smtClean="0">
                <a:latin typeface="Helvetica" panose="020B0604020202020204" pitchFamily="34" charset="0"/>
                <a:cs typeface="Helvetica" panose="020B0604020202020204" pitchFamily="34" charset="0"/>
              </a:rPr>
              <a:t>Wenn sich keine Kommune bereit erklärt, Endlagerstandort zu werden, machen wir doch einfach eine Kommunenlotterie. In die Lostrommel kommen alle geologisch möglichen Standorte und bei den Verlierern wird gebaut!</a:t>
            </a:r>
            <a:endParaRPr lang="de-DE" sz="1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994988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DCIM\15440623\DSC080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672" y="-330569"/>
            <a:ext cx="10830520" cy="720744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806084" y="1772816"/>
            <a:ext cx="3168352" cy="1426170"/>
          </a:xfrm>
        </p:spPr>
        <p:txBody>
          <a:bodyPr>
            <a:normAutofit fontScale="90000"/>
          </a:bodyPr>
          <a:lstStyle/>
          <a:p>
            <a:pPr algn="l"/>
            <a:r>
              <a:rPr lang="de-DE" dirty="0" smtClean="0">
                <a:solidFill>
                  <a:srgbClr val="92D050"/>
                </a:solidFill>
                <a:latin typeface="Helvetica" pitchFamily="34" charset="0"/>
              </a:rPr>
              <a:t>Aufgabe </a:t>
            </a:r>
            <a:br>
              <a:rPr lang="de-DE" dirty="0" smtClean="0">
                <a:solidFill>
                  <a:srgbClr val="92D050"/>
                </a:solidFill>
                <a:latin typeface="Helvetica" pitchFamily="34" charset="0"/>
              </a:rPr>
            </a:br>
            <a:r>
              <a:rPr lang="de-DE" dirty="0" smtClean="0">
                <a:solidFill>
                  <a:srgbClr val="92D050"/>
                </a:solidFill>
                <a:latin typeface="Helvetica" pitchFamily="34" charset="0"/>
              </a:rPr>
              <a:t>für Vortrag:</a:t>
            </a:r>
            <a:endParaRPr lang="de-DE" dirty="0">
              <a:solidFill>
                <a:srgbClr val="92D050"/>
              </a:solidFill>
              <a:latin typeface="Helvetica" pitchFamily="34" charset="0"/>
            </a:endParaRPr>
          </a:p>
        </p:txBody>
      </p:sp>
      <p:sp>
        <p:nvSpPr>
          <p:cNvPr id="3" name="Inhaltsplatzhalter 2"/>
          <p:cNvSpPr>
            <a:spLocks noGrp="1"/>
          </p:cNvSpPr>
          <p:nvPr>
            <p:ph idx="1"/>
          </p:nvPr>
        </p:nvSpPr>
        <p:spPr>
          <a:xfrm>
            <a:off x="806084" y="3068960"/>
            <a:ext cx="3096344" cy="864096"/>
          </a:xfrm>
        </p:spPr>
        <p:txBody>
          <a:bodyPr/>
          <a:lstStyle/>
          <a:p>
            <a:pPr marL="0" indent="0">
              <a:buNone/>
            </a:pPr>
            <a:r>
              <a:rPr lang="de-DE" sz="1600" dirty="0" smtClean="0">
                <a:solidFill>
                  <a:schemeClr val="bg1"/>
                </a:solidFill>
                <a:latin typeface="Helvetica" pitchFamily="34" charset="0"/>
              </a:rPr>
              <a:t>Schreibt auf, was ihr aus dem Vortrag in Bezug auf die </a:t>
            </a:r>
            <a:r>
              <a:rPr lang="de-DE" sz="1600" dirty="0">
                <a:solidFill>
                  <a:schemeClr val="bg1"/>
                </a:solidFill>
                <a:latin typeface="Helvetica" pitchFamily="34" charset="0"/>
              </a:rPr>
              <a:t>Endlagersuche wichtig </a:t>
            </a:r>
            <a:r>
              <a:rPr lang="de-DE" sz="1600" dirty="0" smtClean="0">
                <a:solidFill>
                  <a:schemeClr val="bg1"/>
                </a:solidFill>
                <a:latin typeface="Helvetica" pitchFamily="34" charset="0"/>
              </a:rPr>
              <a:t>findet</a:t>
            </a:r>
            <a:r>
              <a:rPr lang="de-DE" sz="1600" dirty="0">
                <a:solidFill>
                  <a:schemeClr val="bg1"/>
                </a:solidFill>
                <a:latin typeface="Helvetica" pitchFamily="34" charset="0"/>
              </a:rPr>
              <a:t>.</a:t>
            </a:r>
          </a:p>
        </p:txBody>
      </p:sp>
      <p:sp>
        <p:nvSpPr>
          <p:cNvPr id="4" name="Rechteck 3"/>
          <p:cNvSpPr/>
          <p:nvPr/>
        </p:nvSpPr>
        <p:spPr>
          <a:xfrm>
            <a:off x="232426" y="6540152"/>
            <a:ext cx="928459" cy="230832"/>
          </a:xfrm>
          <a:prstGeom prst="rect">
            <a:avLst/>
          </a:prstGeom>
        </p:spPr>
        <p:txBody>
          <a:bodyPr wrap="none">
            <a:spAutoFit/>
          </a:bodyPr>
          <a:lstStyle/>
          <a:p>
            <a:r>
              <a:rPr lang="de-DE" sz="900" dirty="0" smtClean="0">
                <a:latin typeface="Helvetica" pitchFamily="34" charset="0"/>
              </a:rPr>
              <a:t>Bild: Querfurth</a:t>
            </a:r>
            <a:endParaRPr lang="de-DE" sz="900" dirty="0"/>
          </a:p>
        </p:txBody>
      </p:sp>
    </p:spTree>
    <p:extLst>
      <p:ext uri="{BB962C8B-B14F-4D97-AF65-F5344CB8AC3E}">
        <p14:creationId xmlns:p14="http://schemas.microsoft.com/office/powerpoint/2010/main" val="3244534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9992" y="2838813"/>
            <a:ext cx="4644008" cy="30384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2" descr="N:\02 FG KS\02 Projekte\Endlager-UE\Material\Bilder\verwendbar von GNS\IMG_6866bKLEI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61" t="24770" r="10399" b="8083"/>
          <a:stretch/>
        </p:blipFill>
        <p:spPr bwMode="auto">
          <a:xfrm>
            <a:off x="0" y="2838813"/>
            <a:ext cx="5471776" cy="303083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2622612" y="764704"/>
            <a:ext cx="3898776" cy="1143000"/>
          </a:xfrm>
        </p:spPr>
        <p:txBody>
          <a:bodyPr>
            <a:normAutofit/>
          </a:bodyPr>
          <a:lstStyle/>
          <a:p>
            <a:r>
              <a:rPr lang="de-DE" sz="3600" dirty="0" smtClean="0">
                <a:solidFill>
                  <a:srgbClr val="92D050"/>
                </a:solidFill>
                <a:latin typeface="Helvetica" pitchFamily="34" charset="0"/>
              </a:rPr>
              <a:t>Wozu Endlager?</a:t>
            </a:r>
            <a:endParaRPr lang="de-DE" sz="3600" dirty="0">
              <a:solidFill>
                <a:srgbClr val="92D050"/>
              </a:solidFill>
              <a:latin typeface="Helvetica" pitchFamily="34" charset="0"/>
            </a:endParaRPr>
          </a:p>
        </p:txBody>
      </p:sp>
      <p:sp>
        <p:nvSpPr>
          <p:cNvPr id="3" name="Inhaltsplatzhalter 2"/>
          <p:cNvSpPr>
            <a:spLocks noGrp="1"/>
          </p:cNvSpPr>
          <p:nvPr>
            <p:ph idx="1"/>
          </p:nvPr>
        </p:nvSpPr>
        <p:spPr>
          <a:xfrm>
            <a:off x="1223628" y="1700808"/>
            <a:ext cx="6696744" cy="936104"/>
          </a:xfrm>
        </p:spPr>
        <p:txBody>
          <a:bodyPr>
            <a:normAutofit/>
          </a:bodyPr>
          <a:lstStyle/>
          <a:p>
            <a:r>
              <a:rPr lang="de-DE" sz="1600" dirty="0" smtClean="0">
                <a:latin typeface="Helvetica" pitchFamily="34" charset="0"/>
              </a:rPr>
              <a:t>Entsorgung vorhandener Abfälle aus Kernkraftwerken</a:t>
            </a:r>
          </a:p>
          <a:p>
            <a:r>
              <a:rPr lang="de-DE" sz="1600" dirty="0" smtClean="0">
                <a:latin typeface="Helvetica" pitchFamily="34" charset="0"/>
              </a:rPr>
              <a:t>Schutz vor radioaktiver Strahlung über lange Zeit</a:t>
            </a:r>
          </a:p>
          <a:p>
            <a:r>
              <a:rPr lang="de-DE" sz="1600" dirty="0" smtClean="0">
                <a:latin typeface="Helvetica" pitchFamily="34" charset="0"/>
              </a:rPr>
              <a:t>Tiefe Erdschichten können radioaktive Stoffe langfristig einschließen</a:t>
            </a:r>
          </a:p>
        </p:txBody>
      </p:sp>
      <p:sp>
        <p:nvSpPr>
          <p:cNvPr id="6" name="Textfeld 5"/>
          <p:cNvSpPr txBox="1"/>
          <p:nvPr/>
        </p:nvSpPr>
        <p:spPr>
          <a:xfrm>
            <a:off x="-36512" y="5636235"/>
            <a:ext cx="2683701" cy="230832"/>
          </a:xfrm>
          <a:prstGeom prst="rect">
            <a:avLst/>
          </a:prstGeom>
          <a:noFill/>
        </p:spPr>
        <p:txBody>
          <a:bodyPr wrap="square" rtlCol="0">
            <a:spAutoFit/>
          </a:bodyPr>
          <a:lstStyle/>
          <a:p>
            <a:r>
              <a:rPr lang="de-DE" sz="900" dirty="0" smtClean="0">
                <a:latin typeface="Helvetica" pitchFamily="34" charset="0"/>
              </a:rPr>
              <a:t>Bild: GNS Gorleben</a:t>
            </a:r>
            <a:endParaRPr lang="de-DE" sz="900" dirty="0">
              <a:latin typeface="Helvetica" pitchFamily="34" charset="0"/>
            </a:endParaRPr>
          </a:p>
        </p:txBody>
      </p:sp>
      <p:sp>
        <p:nvSpPr>
          <p:cNvPr id="8" name="Pfeil nach rechts 7"/>
          <p:cNvSpPr/>
          <p:nvPr/>
        </p:nvSpPr>
        <p:spPr>
          <a:xfrm>
            <a:off x="5940152" y="3093973"/>
            <a:ext cx="3240360" cy="2711291"/>
          </a:xfrm>
          <a:prstGeom prst="rightArrow">
            <a:avLst>
              <a:gd name="adj1" fmla="val 100000"/>
              <a:gd name="adj2" fmla="val 0"/>
            </a:avLst>
          </a:prstGeom>
          <a:noFill/>
          <a:ln w="9525" cap="flat" cmpd="sng" algn="ctr">
            <a:noFill/>
            <a:prstDash val="solid"/>
          </a:ln>
          <a:effectLst/>
        </p:spPr>
        <p:txBody>
          <a:bodyPr anchor="ctr"/>
          <a:lstStyle/>
          <a:p>
            <a:pPr>
              <a:defRPr/>
            </a:pPr>
            <a:r>
              <a:rPr lang="de-DE" sz="1600" b="1" kern="0" dirty="0">
                <a:latin typeface="Helvetica" pitchFamily="34" charset="0"/>
                <a:ea typeface="ＭＳ Ｐゴシック" charset="-128"/>
                <a:cs typeface="Arial"/>
              </a:rPr>
              <a:t>Wesentliche Probleme</a:t>
            </a:r>
            <a:r>
              <a:rPr lang="de-DE" sz="1600" kern="0" dirty="0">
                <a:latin typeface="Helvetica" pitchFamily="34" charset="0"/>
                <a:ea typeface="ＭＳ Ｐゴシック" charset="-128"/>
                <a:cs typeface="Arial"/>
              </a:rPr>
              <a:t>: </a:t>
            </a:r>
          </a:p>
          <a:p>
            <a:pPr>
              <a:defRPr/>
            </a:pPr>
            <a:endParaRPr lang="de-DE" sz="1600" kern="0" dirty="0">
              <a:latin typeface="Helvetica" pitchFamily="34" charset="0"/>
              <a:ea typeface="ＭＳ Ｐゴシック" charset="-128"/>
              <a:cs typeface="Arial"/>
            </a:endParaRPr>
          </a:p>
          <a:p>
            <a:pPr>
              <a:defRPr/>
            </a:pPr>
            <a:r>
              <a:rPr lang="de-DE" sz="1600" kern="0" dirty="0" smtClean="0">
                <a:latin typeface="Helvetica" pitchFamily="34" charset="0"/>
                <a:ea typeface="ＭＳ Ｐゴシック" charset="-128"/>
                <a:cs typeface="Arial"/>
              </a:rPr>
              <a:t>Niemand möchte in der Nähe </a:t>
            </a:r>
          </a:p>
          <a:p>
            <a:pPr>
              <a:defRPr/>
            </a:pPr>
            <a:r>
              <a:rPr lang="de-DE" sz="1600" kern="0" dirty="0" smtClean="0">
                <a:latin typeface="Helvetica" pitchFamily="34" charset="0"/>
                <a:ea typeface="ＭＳ Ｐゴシック" charset="-128"/>
                <a:cs typeface="Arial"/>
              </a:rPr>
              <a:t>eines Endlagers wohnen.</a:t>
            </a:r>
          </a:p>
          <a:p>
            <a:pPr>
              <a:defRPr/>
            </a:pPr>
            <a:endParaRPr lang="de-DE" sz="1600" kern="0" dirty="0">
              <a:latin typeface="Helvetica" pitchFamily="34" charset="0"/>
              <a:ea typeface="ＭＳ Ｐゴシック" charset="-128"/>
              <a:cs typeface="Arial"/>
            </a:endParaRPr>
          </a:p>
          <a:p>
            <a:pPr>
              <a:defRPr/>
            </a:pPr>
            <a:r>
              <a:rPr lang="de-DE" sz="1600" dirty="0">
                <a:latin typeface="Helvetica" pitchFamily="34" charset="0"/>
              </a:rPr>
              <a:t>Standorte müssen sehr gut </a:t>
            </a:r>
            <a:r>
              <a:rPr lang="de-DE" sz="1600" dirty="0" smtClean="0">
                <a:latin typeface="Helvetica" pitchFamily="34" charset="0"/>
              </a:rPr>
              <a:t>erkundet </a:t>
            </a:r>
            <a:r>
              <a:rPr lang="de-DE" sz="1600" dirty="0">
                <a:latin typeface="Helvetica" pitchFamily="34" charset="0"/>
              </a:rPr>
              <a:t>werden, denn sie müssen die bestmögliche Sicherheit bieten. Das </a:t>
            </a:r>
            <a:r>
              <a:rPr lang="de-DE" sz="1600" dirty="0" smtClean="0">
                <a:latin typeface="Helvetica" pitchFamily="34" charset="0"/>
              </a:rPr>
              <a:t>geht </a:t>
            </a:r>
          </a:p>
          <a:p>
            <a:pPr>
              <a:defRPr/>
            </a:pPr>
            <a:r>
              <a:rPr lang="de-DE" sz="1600" dirty="0" smtClean="0">
                <a:latin typeface="Helvetica" pitchFamily="34" charset="0"/>
              </a:rPr>
              <a:t>nur </a:t>
            </a:r>
            <a:r>
              <a:rPr lang="de-DE" sz="1600" dirty="0">
                <a:latin typeface="Helvetica" pitchFamily="34" charset="0"/>
              </a:rPr>
              <a:t>im Vergleich </a:t>
            </a:r>
            <a:r>
              <a:rPr lang="de-DE" sz="1600" dirty="0" smtClean="0">
                <a:latin typeface="Helvetica" pitchFamily="34" charset="0"/>
              </a:rPr>
              <a:t>mehrerer </a:t>
            </a:r>
            <a:r>
              <a:rPr lang="de-DE" sz="1600" dirty="0">
                <a:latin typeface="Helvetica" pitchFamily="34" charset="0"/>
              </a:rPr>
              <a:t>Standorte.</a:t>
            </a:r>
            <a:endParaRPr lang="de-DE" sz="1600" kern="0" dirty="0">
              <a:latin typeface="Helvetica" pitchFamily="34" charset="0"/>
              <a:ea typeface="ＭＳ Ｐゴシック" charset="-128"/>
              <a:cs typeface="Arial"/>
            </a:endParaRPr>
          </a:p>
          <a:p>
            <a:pPr>
              <a:defRPr/>
            </a:pPr>
            <a:endParaRPr lang="de-DE" sz="1600" dirty="0">
              <a:latin typeface="Helvetica" pitchFamily="34" charset="0"/>
            </a:endParaRPr>
          </a:p>
        </p:txBody>
      </p:sp>
    </p:spTree>
    <p:extLst>
      <p:ext uri="{BB962C8B-B14F-4D97-AF65-F5344CB8AC3E}">
        <p14:creationId xmlns:p14="http://schemas.microsoft.com/office/powerpoint/2010/main" val="264693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71800" y="692696"/>
            <a:ext cx="6408712" cy="1545687"/>
          </a:xfrm>
        </p:spPr>
        <p:txBody>
          <a:bodyPr>
            <a:noAutofit/>
          </a:bodyPr>
          <a:lstStyle/>
          <a:p>
            <a:r>
              <a:rPr lang="de-DE" sz="2800" dirty="0" smtClean="0">
                <a:solidFill>
                  <a:srgbClr val="92D050"/>
                </a:solidFill>
                <a:latin typeface="Helvetica" pitchFamily="34" charset="0"/>
              </a:rPr>
              <a:t>Gesellschaftliche </a:t>
            </a:r>
            <a:br>
              <a:rPr lang="de-DE" sz="2800" dirty="0" smtClean="0">
                <a:solidFill>
                  <a:srgbClr val="92D050"/>
                </a:solidFill>
                <a:latin typeface="Helvetica" pitchFamily="34" charset="0"/>
              </a:rPr>
            </a:br>
            <a:r>
              <a:rPr lang="de-DE" sz="2800" dirty="0" smtClean="0">
                <a:solidFill>
                  <a:srgbClr val="92D050"/>
                </a:solidFill>
                <a:latin typeface="Helvetica" pitchFamily="34" charset="0"/>
              </a:rPr>
              <a:t>Debatte um die Nutzung </a:t>
            </a:r>
            <a:br>
              <a:rPr lang="de-DE" sz="2800" dirty="0" smtClean="0">
                <a:solidFill>
                  <a:srgbClr val="92D050"/>
                </a:solidFill>
                <a:latin typeface="Helvetica" pitchFamily="34" charset="0"/>
              </a:rPr>
            </a:br>
            <a:r>
              <a:rPr lang="de-DE" sz="2800" dirty="0" smtClean="0">
                <a:solidFill>
                  <a:srgbClr val="92D050"/>
                </a:solidFill>
                <a:latin typeface="Helvetica" pitchFamily="34" charset="0"/>
              </a:rPr>
              <a:t>von Kernenergie in </a:t>
            </a:r>
            <a:br>
              <a:rPr lang="de-DE" sz="2800" dirty="0" smtClean="0">
                <a:solidFill>
                  <a:srgbClr val="92D050"/>
                </a:solidFill>
                <a:latin typeface="Helvetica" pitchFamily="34" charset="0"/>
              </a:rPr>
            </a:br>
            <a:r>
              <a:rPr lang="de-DE" sz="2800" dirty="0" smtClean="0">
                <a:solidFill>
                  <a:srgbClr val="92D050"/>
                </a:solidFill>
                <a:latin typeface="Helvetica" pitchFamily="34" charset="0"/>
              </a:rPr>
              <a:t>Deutschland</a:t>
            </a:r>
            <a:endParaRPr lang="de-DE" sz="2800" dirty="0">
              <a:solidFill>
                <a:srgbClr val="92D050"/>
              </a:solidFill>
              <a:latin typeface="Helvetica" pitchFamily="34" charset="0"/>
            </a:endParaRPr>
          </a:p>
        </p:txBody>
      </p:sp>
      <p:sp>
        <p:nvSpPr>
          <p:cNvPr id="3" name="Inhaltsplatzhalter 2"/>
          <p:cNvSpPr>
            <a:spLocks noGrp="1"/>
          </p:cNvSpPr>
          <p:nvPr>
            <p:ph idx="1"/>
          </p:nvPr>
        </p:nvSpPr>
        <p:spPr>
          <a:xfrm>
            <a:off x="3491880" y="2871591"/>
            <a:ext cx="5112568" cy="2861665"/>
          </a:xfrm>
        </p:spPr>
        <p:txBody>
          <a:bodyPr>
            <a:noAutofit/>
          </a:bodyPr>
          <a:lstStyle/>
          <a:p>
            <a:pPr marL="0" indent="0">
              <a:spcBef>
                <a:spcPts val="600"/>
              </a:spcBef>
              <a:spcAft>
                <a:spcPts val="600"/>
              </a:spcAft>
              <a:buNone/>
            </a:pPr>
            <a:r>
              <a:rPr lang="de-DE" sz="1600" b="1" dirty="0" smtClean="0">
                <a:latin typeface="Helvetica" pitchFamily="34" charset="0"/>
              </a:rPr>
              <a:t>1950-60er</a:t>
            </a:r>
            <a:r>
              <a:rPr lang="de-DE" sz="1600" dirty="0" smtClean="0">
                <a:latin typeface="Helvetica" pitchFamily="34" charset="0"/>
              </a:rPr>
              <a:t>: Atomenergie wird bejubelt bei gleichzeitig ersten Diskussionen um Risiken.</a:t>
            </a:r>
          </a:p>
          <a:p>
            <a:pPr marL="0" indent="0">
              <a:spcBef>
                <a:spcPts val="600"/>
              </a:spcBef>
              <a:spcAft>
                <a:spcPts val="600"/>
              </a:spcAft>
              <a:buNone/>
            </a:pPr>
            <a:r>
              <a:rPr lang="de-DE" sz="1600" b="1" dirty="0" smtClean="0">
                <a:latin typeface="Helvetica" pitchFamily="34" charset="0"/>
              </a:rPr>
              <a:t>Ab den 1960er</a:t>
            </a:r>
            <a:r>
              <a:rPr lang="de-DE" sz="1600" dirty="0" smtClean="0">
                <a:latin typeface="Helvetica" pitchFamily="34" charset="0"/>
              </a:rPr>
              <a:t>: </a:t>
            </a:r>
            <a:r>
              <a:rPr lang="de-DE" sz="1600" dirty="0">
                <a:latin typeface="Helvetica" pitchFamily="34" charset="0"/>
              </a:rPr>
              <a:t>Erste Proteste, die in der Öffentlichkeit aber kaum wahrgenommen werden</a:t>
            </a:r>
            <a:r>
              <a:rPr lang="de-DE" sz="1600" dirty="0" smtClean="0">
                <a:latin typeface="Helvetica" pitchFamily="34" charset="0"/>
              </a:rPr>
              <a:t>.</a:t>
            </a:r>
            <a:endParaRPr lang="de-DE" sz="1600" dirty="0">
              <a:latin typeface="Helvetica" pitchFamily="34" charset="0"/>
            </a:endParaRPr>
          </a:p>
          <a:p>
            <a:pPr marL="0" indent="0">
              <a:spcBef>
                <a:spcPts val="600"/>
              </a:spcBef>
              <a:spcAft>
                <a:spcPts val="600"/>
              </a:spcAft>
              <a:buNone/>
            </a:pPr>
            <a:r>
              <a:rPr lang="de-DE" sz="1600" b="1" dirty="0" smtClean="0">
                <a:latin typeface="Helvetica" pitchFamily="34" charset="0"/>
              </a:rPr>
              <a:t>1970er</a:t>
            </a:r>
            <a:r>
              <a:rPr lang="de-DE" sz="1600" dirty="0" smtClean="0">
                <a:latin typeface="Helvetica" pitchFamily="34" charset="0"/>
              </a:rPr>
              <a:t>: </a:t>
            </a:r>
            <a:r>
              <a:rPr lang="de-DE" sz="1600" dirty="0">
                <a:latin typeface="Helvetica" pitchFamily="34" charset="0"/>
              </a:rPr>
              <a:t>Proteste anlässlich konkreter </a:t>
            </a:r>
            <a:r>
              <a:rPr lang="de-DE" sz="1600" dirty="0" smtClean="0">
                <a:latin typeface="Helvetica" pitchFamily="34" charset="0"/>
              </a:rPr>
              <a:t>Projekte und Entstehung einer breiten Anti-AKW-Bewegung.</a:t>
            </a:r>
          </a:p>
          <a:p>
            <a:pPr marL="0" indent="0">
              <a:spcBef>
                <a:spcPts val="600"/>
              </a:spcBef>
              <a:spcAft>
                <a:spcPts val="600"/>
              </a:spcAft>
              <a:buNone/>
            </a:pPr>
            <a:r>
              <a:rPr lang="de-DE" sz="1600" dirty="0" smtClean="0">
                <a:latin typeface="Helvetica" pitchFamily="34" charset="0"/>
              </a:rPr>
              <a:t>Unfälle in </a:t>
            </a:r>
            <a:r>
              <a:rPr lang="de-DE" sz="1600" dirty="0" err="1" smtClean="0">
                <a:latin typeface="Helvetica" pitchFamily="34" charset="0"/>
              </a:rPr>
              <a:t>Harrisburg</a:t>
            </a:r>
            <a:r>
              <a:rPr lang="de-DE" sz="1600" dirty="0" smtClean="0">
                <a:latin typeface="Helvetica" pitchFamily="34" charset="0"/>
              </a:rPr>
              <a:t> (</a:t>
            </a:r>
            <a:r>
              <a:rPr lang="de-DE" sz="1600" b="1" dirty="0" smtClean="0">
                <a:latin typeface="Helvetica" pitchFamily="34" charset="0"/>
              </a:rPr>
              <a:t>1979</a:t>
            </a:r>
            <a:r>
              <a:rPr lang="de-DE" sz="1600" dirty="0" smtClean="0">
                <a:latin typeface="Helvetica" pitchFamily="34" charset="0"/>
              </a:rPr>
              <a:t>), Tschernobyl (</a:t>
            </a:r>
            <a:r>
              <a:rPr lang="de-DE" sz="1600" b="1" dirty="0" smtClean="0">
                <a:latin typeface="Helvetica" pitchFamily="34" charset="0"/>
              </a:rPr>
              <a:t>1986</a:t>
            </a:r>
            <a:r>
              <a:rPr lang="de-DE" sz="1600" dirty="0" smtClean="0">
                <a:latin typeface="Helvetica" pitchFamily="34" charset="0"/>
              </a:rPr>
              <a:t>) und Fukushima (</a:t>
            </a:r>
            <a:r>
              <a:rPr lang="de-DE" sz="1600" b="1" dirty="0" smtClean="0">
                <a:latin typeface="Helvetica" pitchFamily="34" charset="0"/>
              </a:rPr>
              <a:t>2011</a:t>
            </a:r>
            <a:r>
              <a:rPr lang="de-DE" sz="1600" dirty="0" smtClean="0">
                <a:latin typeface="Helvetica" pitchFamily="34" charset="0"/>
              </a:rPr>
              <a:t>) erschüttern das Vertrauen in die Kernenergie.</a:t>
            </a:r>
          </a:p>
        </p:txBody>
      </p:sp>
      <p:sp>
        <p:nvSpPr>
          <p:cNvPr id="5" name="Textfeld 4"/>
          <p:cNvSpPr txBox="1"/>
          <p:nvPr/>
        </p:nvSpPr>
        <p:spPr>
          <a:xfrm rot="16200000">
            <a:off x="-3012718" y="3305732"/>
            <a:ext cx="6446275" cy="226216"/>
          </a:xfrm>
          <a:prstGeom prst="rect">
            <a:avLst/>
          </a:prstGeom>
          <a:noFill/>
        </p:spPr>
        <p:txBody>
          <a:bodyPr wrap="square" rtlCol="0">
            <a:spAutoFit/>
          </a:bodyPr>
          <a:lstStyle/>
          <a:p>
            <a:r>
              <a:rPr lang="de-DE" sz="870" dirty="0" smtClean="0">
                <a:latin typeface="Helvetica" pitchFamily="34" charset="0"/>
              </a:rPr>
              <a:t>Bilder:  Bündnis 90 /Die Grünen, Leonce49 </a:t>
            </a:r>
            <a:r>
              <a:rPr lang="de-DE" sz="870" dirty="0">
                <a:latin typeface="Helvetica" pitchFamily="34" charset="0"/>
              </a:rPr>
              <a:t>- Hans </a:t>
            </a:r>
            <a:r>
              <a:rPr lang="de-DE" sz="870" dirty="0" smtClean="0">
                <a:latin typeface="Helvetica" pitchFamily="34" charset="0"/>
              </a:rPr>
              <a:t>Weingartz, Hans Weingartz</a:t>
            </a:r>
            <a:r>
              <a:rPr lang="de-DE" sz="870" dirty="0">
                <a:latin typeface="Helvetica" pitchFamily="34" charset="0"/>
              </a:rPr>
              <a:t>, VOA Photo /</a:t>
            </a:r>
            <a:r>
              <a:rPr lang="de-DE" sz="870" dirty="0" smtClean="0">
                <a:latin typeface="Helvetica" pitchFamily="34" charset="0"/>
              </a:rPr>
              <a:t>D</a:t>
            </a:r>
            <a:r>
              <a:rPr lang="de-DE" sz="870" dirty="0">
                <a:latin typeface="Helvetica" pitchFamily="34" charset="0"/>
              </a:rPr>
              <a:t>. </a:t>
            </a:r>
            <a:r>
              <a:rPr lang="de-DE" sz="870" dirty="0" err="1" smtClean="0">
                <a:latin typeface="Helvetica" pitchFamily="34" charset="0"/>
              </a:rPr>
              <a:t>Markosian</a:t>
            </a:r>
            <a:r>
              <a:rPr lang="de-DE" sz="870" dirty="0" smtClean="0">
                <a:latin typeface="Helvetica" pitchFamily="34" charset="0"/>
              </a:rPr>
              <a:t> / Wikipedia (alle)</a:t>
            </a:r>
            <a:endParaRPr lang="de-DE" sz="870" dirty="0">
              <a:latin typeface="Helvetica" pitchFamily="34" charset="0"/>
            </a:endParaRPr>
          </a:p>
        </p:txBody>
      </p:sp>
      <p:grpSp>
        <p:nvGrpSpPr>
          <p:cNvPr id="4" name="Group 3"/>
          <p:cNvGrpSpPr/>
          <p:nvPr/>
        </p:nvGrpSpPr>
        <p:grpSpPr>
          <a:xfrm>
            <a:off x="431618" y="195701"/>
            <a:ext cx="2340182" cy="6446275"/>
            <a:chOff x="971600" y="1700808"/>
            <a:chExt cx="1872208" cy="5157192"/>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068960"/>
              <a:ext cx="1872208" cy="1322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upload.wikimedia.org/wikipedia/commons/thumb/7/79/Anti-Castor-Demonstration_Gorleben_20101106_e.jpg/320px-Anti-Castor-Demonstration_Gorleben_20101106_e.jpg?uselang=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700808"/>
              <a:ext cx="1872207" cy="12403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upload.wikimedia.org/wikipedia/commons/thumb/2/2b/ANTIAKW2.jpg/320px-ANTIAKW2.jpg?uselang=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4509120"/>
              <a:ext cx="1862118" cy="113472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ile:VOA Markosian - Chernobyl0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9799"/>
            <a:stretch/>
          </p:blipFill>
          <p:spPr bwMode="auto">
            <a:xfrm>
              <a:off x="971600" y="5770425"/>
              <a:ext cx="1862118" cy="10875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7103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nhaltsplatzhalter 2"/>
          <p:cNvSpPr txBox="1">
            <a:spLocks/>
          </p:cNvSpPr>
          <p:nvPr/>
        </p:nvSpPr>
        <p:spPr>
          <a:xfrm>
            <a:off x="486408" y="4941168"/>
            <a:ext cx="8064896"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600" dirty="0" smtClean="0">
                <a:latin typeface="Helvetica" pitchFamily="34" charset="0"/>
              </a:rPr>
              <a:t>Abfälle aus Betrieb und Stilllegung von Kernkraftwerken, Forschung, Industrie und Medizin mit niedriger bis mittlerer Radioaktivität</a:t>
            </a:r>
          </a:p>
          <a:p>
            <a:pPr marL="0" indent="0">
              <a:buFont typeface="Arial" panose="020B0604020202020204" pitchFamily="34" charset="0"/>
              <a:buNone/>
            </a:pPr>
            <a:endParaRPr lang="de-DE" sz="1600" dirty="0" smtClean="0">
              <a:latin typeface="Helvetica" pitchFamily="34" charset="0"/>
            </a:endParaRPr>
          </a:p>
        </p:txBody>
      </p:sp>
      <p:sp>
        <p:nvSpPr>
          <p:cNvPr id="3" name="Inhaltsplatzhalter 2"/>
          <p:cNvSpPr>
            <a:spLocks noGrp="1"/>
          </p:cNvSpPr>
          <p:nvPr>
            <p:ph idx="1"/>
          </p:nvPr>
        </p:nvSpPr>
        <p:spPr>
          <a:xfrm>
            <a:off x="536006" y="1196752"/>
            <a:ext cx="8064896" cy="648072"/>
          </a:xfrm>
        </p:spPr>
        <p:txBody>
          <a:bodyPr>
            <a:normAutofit/>
          </a:bodyPr>
          <a:lstStyle/>
          <a:p>
            <a:r>
              <a:rPr lang="de-DE" sz="1600" dirty="0">
                <a:latin typeface="Helvetica" pitchFamily="34" charset="0"/>
              </a:rPr>
              <a:t>Abgebrannte </a:t>
            </a:r>
            <a:r>
              <a:rPr lang="de-DE" sz="1600" dirty="0" smtClean="0">
                <a:latin typeface="Helvetica" pitchFamily="34" charset="0"/>
              </a:rPr>
              <a:t>Brennelemente</a:t>
            </a:r>
          </a:p>
          <a:p>
            <a:r>
              <a:rPr lang="de-DE" sz="1600" dirty="0" smtClean="0">
                <a:latin typeface="Helvetica" pitchFamily="34" charset="0"/>
              </a:rPr>
              <a:t>Verglaste hochradioaktive Abfälle aus der Wiederaufarbeitung von Brennelementen</a:t>
            </a:r>
          </a:p>
          <a:p>
            <a:endParaRPr lang="de-DE" sz="1600" dirty="0">
              <a:latin typeface="Helvetica" pitchFamily="34" charset="0"/>
            </a:endParaRPr>
          </a:p>
          <a:p>
            <a:endParaRPr lang="de-DE" sz="1600" dirty="0" smtClean="0">
              <a:latin typeface="Helvetica" pitchFamily="34" charset="0"/>
            </a:endParaRPr>
          </a:p>
          <a:p>
            <a:endParaRPr lang="de-DE" sz="1600" dirty="0" smtClean="0">
              <a:latin typeface="Helvetica" pitchFamily="34" charset="0"/>
            </a:endParaRPr>
          </a:p>
          <a:p>
            <a:endParaRPr lang="de-DE" sz="1600" dirty="0">
              <a:latin typeface="Helvetica" pitchFamily="34" charset="0"/>
            </a:endParaRPr>
          </a:p>
          <a:p>
            <a:pPr marL="0" indent="0">
              <a:buNone/>
            </a:pPr>
            <a:endParaRPr lang="de-DE" sz="1600" dirty="0" smtClean="0">
              <a:latin typeface="Helvetica" pitchFamily="34" charset="0"/>
            </a:endParaRPr>
          </a:p>
        </p:txBody>
      </p:sp>
      <p:sp>
        <p:nvSpPr>
          <p:cNvPr id="2" name="Titel 1"/>
          <p:cNvSpPr>
            <a:spLocks noGrp="1"/>
          </p:cNvSpPr>
          <p:nvPr>
            <p:ph type="title"/>
          </p:nvPr>
        </p:nvSpPr>
        <p:spPr>
          <a:xfrm>
            <a:off x="457200" y="404664"/>
            <a:ext cx="8229600" cy="854968"/>
          </a:xfrm>
        </p:spPr>
        <p:txBody>
          <a:bodyPr>
            <a:normAutofit/>
          </a:bodyPr>
          <a:lstStyle/>
          <a:p>
            <a:r>
              <a:rPr lang="de-DE" sz="3200" dirty="0" smtClean="0">
                <a:solidFill>
                  <a:srgbClr val="92D050"/>
                </a:solidFill>
                <a:latin typeface="Helvetica" pitchFamily="34" charset="0"/>
              </a:rPr>
              <a:t>Welche Abfälle sind einzulagern?</a:t>
            </a:r>
            <a:endParaRPr lang="de-DE" sz="3200" dirty="0">
              <a:solidFill>
                <a:srgbClr val="92D050"/>
              </a:solidFill>
              <a:latin typeface="Helvetica" pitchFamily="34" charset="0"/>
            </a:endParaRPr>
          </a:p>
        </p:txBody>
      </p:sp>
      <p:sp>
        <p:nvSpPr>
          <p:cNvPr id="11" name="Pfeil nach rechts 10"/>
          <p:cNvSpPr/>
          <p:nvPr/>
        </p:nvSpPr>
        <p:spPr>
          <a:xfrm>
            <a:off x="827584" y="4126160"/>
            <a:ext cx="4364110" cy="517366"/>
          </a:xfrm>
          <a:prstGeom prst="rightArrow">
            <a:avLst>
              <a:gd name="adj1" fmla="val 100000"/>
              <a:gd name="adj2" fmla="val 0"/>
            </a:avLst>
          </a:prstGeom>
          <a:noFill/>
          <a:ln w="9525" cap="flat" cmpd="sng" algn="ctr">
            <a:noFill/>
            <a:prstDash val="solid"/>
          </a:ln>
          <a:effectLst/>
        </p:spPr>
        <p:txBody>
          <a:bodyPr anchor="ctr"/>
          <a:lstStyle/>
          <a:p>
            <a:pPr fontAlgn="auto">
              <a:spcBef>
                <a:spcPts val="0"/>
              </a:spcBef>
              <a:spcAft>
                <a:spcPts val="0"/>
              </a:spcAft>
              <a:defRPr/>
            </a:pPr>
            <a:r>
              <a:rPr lang="de-DE" sz="1600" kern="0" dirty="0" smtClean="0">
                <a:latin typeface="Helvetica" pitchFamily="34" charset="0"/>
                <a:ea typeface="ＭＳ Ｐゴシック" charset="-128"/>
                <a:cs typeface="Arial"/>
              </a:rPr>
              <a:t>ca.</a:t>
            </a:r>
            <a:r>
              <a:rPr lang="de-DE" sz="1600" b="1" kern="0" dirty="0" smtClean="0">
                <a:latin typeface="Helvetica" pitchFamily="34" charset="0"/>
                <a:ea typeface="ＭＳ Ｐゴシック" charset="-128"/>
                <a:cs typeface="Arial"/>
              </a:rPr>
              <a:t> 300.000 m³ </a:t>
            </a:r>
            <a:r>
              <a:rPr lang="de-DE" sz="1600" kern="0" dirty="0">
                <a:latin typeface="Helvetica" pitchFamily="34" charset="0"/>
                <a:ea typeface="ＭＳ Ｐゴシック" charset="-128"/>
                <a:cs typeface="Arial"/>
              </a:rPr>
              <a:t>radioaktive Abfälle mit </a:t>
            </a:r>
            <a:endParaRPr lang="de-DE" sz="1600" b="1" kern="0" dirty="0" smtClean="0">
              <a:latin typeface="Helvetica" pitchFamily="34" charset="0"/>
              <a:ea typeface="ＭＳ Ｐゴシック" charset="-128"/>
              <a:cs typeface="Arial"/>
            </a:endParaRPr>
          </a:p>
          <a:p>
            <a:pPr>
              <a:defRPr/>
            </a:pPr>
            <a:r>
              <a:rPr lang="de-DE" sz="1600" kern="0" dirty="0">
                <a:solidFill>
                  <a:schemeClr val="bg1"/>
                </a:solidFill>
                <a:latin typeface="Helvetica" pitchFamily="34" charset="0"/>
                <a:ea typeface="ＭＳ Ｐゴシック" charset="-128"/>
                <a:cs typeface="Arial"/>
              </a:rPr>
              <a:t>ca.</a:t>
            </a:r>
            <a:r>
              <a:rPr lang="de-DE" sz="1600" b="1" kern="0" dirty="0">
                <a:solidFill>
                  <a:schemeClr val="bg1"/>
                </a:solidFill>
                <a:latin typeface="Helvetica" pitchFamily="34" charset="0"/>
                <a:ea typeface="ＭＳ Ｐゴシック" charset="-128"/>
                <a:cs typeface="Arial"/>
              </a:rPr>
              <a:t> 300.000 m³ </a:t>
            </a:r>
            <a:r>
              <a:rPr lang="de-DE" sz="1600" kern="0" dirty="0" smtClean="0">
                <a:latin typeface="Helvetica" pitchFamily="34" charset="0"/>
                <a:ea typeface="ＭＳ Ｐゴシック" charset="-128"/>
                <a:cs typeface="Arial"/>
              </a:rPr>
              <a:t>vernachlässigbarer </a:t>
            </a:r>
            <a:r>
              <a:rPr lang="de-DE" sz="1600" kern="0" dirty="0">
                <a:solidFill>
                  <a:schemeClr val="bg1"/>
                </a:solidFill>
                <a:latin typeface="Helvetica" pitchFamily="34" charset="0"/>
                <a:ea typeface="ＭＳ Ｐゴシック" charset="-128"/>
                <a:cs typeface="Arial"/>
              </a:rPr>
              <a:t>ca.</a:t>
            </a:r>
            <a:r>
              <a:rPr lang="de-DE" sz="1600" b="1" kern="0" dirty="0">
                <a:solidFill>
                  <a:schemeClr val="bg1"/>
                </a:solidFill>
                <a:latin typeface="Helvetica" pitchFamily="34" charset="0"/>
                <a:ea typeface="ＭＳ Ｐゴシック" charset="-128"/>
                <a:cs typeface="Arial"/>
              </a:rPr>
              <a:t> </a:t>
            </a:r>
            <a:r>
              <a:rPr lang="de-DE" sz="1600" kern="0" dirty="0">
                <a:solidFill>
                  <a:schemeClr val="bg1"/>
                </a:solidFill>
                <a:latin typeface="Helvetica" pitchFamily="34" charset="0"/>
                <a:ea typeface="ＭＳ Ｐゴシック" charset="-128"/>
                <a:cs typeface="Arial"/>
              </a:rPr>
              <a:t>ca.</a:t>
            </a:r>
            <a:r>
              <a:rPr lang="de-DE" sz="1600" b="1" kern="0" dirty="0">
                <a:solidFill>
                  <a:schemeClr val="bg1"/>
                </a:solidFill>
                <a:latin typeface="Helvetica" pitchFamily="34" charset="0"/>
                <a:ea typeface="ＭＳ Ｐゴシック" charset="-128"/>
                <a:cs typeface="Arial"/>
              </a:rPr>
              <a:t> </a:t>
            </a:r>
            <a:r>
              <a:rPr lang="de-DE" sz="1600" kern="0" dirty="0">
                <a:solidFill>
                  <a:schemeClr val="bg1"/>
                </a:solidFill>
                <a:latin typeface="Helvetica" pitchFamily="34" charset="0"/>
                <a:ea typeface="ＭＳ Ｐゴシック" charset="-128"/>
                <a:cs typeface="Arial"/>
              </a:rPr>
              <a:t>ca.</a:t>
            </a:r>
            <a:r>
              <a:rPr lang="de-DE" sz="1600" b="1" kern="0" dirty="0">
                <a:solidFill>
                  <a:schemeClr val="bg1"/>
                </a:solidFill>
                <a:latin typeface="Helvetica" pitchFamily="34" charset="0"/>
                <a:ea typeface="ＭＳ Ｐゴシック" charset="-128"/>
                <a:cs typeface="Arial"/>
              </a:rPr>
              <a:t> 300.000 m³ </a:t>
            </a:r>
            <a:r>
              <a:rPr lang="de-DE" sz="1600" b="1" kern="0" dirty="0" smtClean="0">
                <a:solidFill>
                  <a:schemeClr val="bg1"/>
                </a:solidFill>
                <a:latin typeface="Helvetica" pitchFamily="34" charset="0"/>
                <a:ea typeface="ＭＳ Ｐゴシック" charset="-128"/>
                <a:cs typeface="Arial"/>
              </a:rPr>
              <a:t>      </a:t>
            </a:r>
            <a:r>
              <a:rPr lang="de-DE" sz="1600" kern="0" dirty="0" smtClean="0">
                <a:latin typeface="Helvetica" pitchFamily="34" charset="0"/>
                <a:ea typeface="ＭＳ Ｐゴシック" charset="-128"/>
                <a:cs typeface="Arial"/>
              </a:rPr>
              <a:t>Wärmeentwicklung</a:t>
            </a:r>
            <a:endParaRPr lang="de-DE" sz="1600" kern="0" dirty="0">
              <a:latin typeface="Helvetica" pitchFamily="34" charset="0"/>
              <a:ea typeface="ＭＳ Ｐゴシック" charset="-128"/>
              <a:cs typeface="Arial"/>
            </a:endParaRPr>
          </a:p>
        </p:txBody>
      </p:sp>
      <p:sp>
        <p:nvSpPr>
          <p:cNvPr id="10" name="Pfeil nach rechts 9"/>
          <p:cNvSpPr/>
          <p:nvPr/>
        </p:nvSpPr>
        <p:spPr>
          <a:xfrm>
            <a:off x="899592" y="2396808"/>
            <a:ext cx="5010545" cy="416127"/>
          </a:xfrm>
          <a:prstGeom prst="rightArrow">
            <a:avLst>
              <a:gd name="adj1" fmla="val 100000"/>
              <a:gd name="adj2" fmla="val 0"/>
            </a:avLst>
          </a:prstGeom>
          <a:noFill/>
          <a:ln w="9525" cap="flat" cmpd="sng" algn="ctr">
            <a:noFill/>
            <a:prstDash val="solid"/>
          </a:ln>
          <a:effectLst/>
        </p:spPr>
        <p:txBody>
          <a:bodyPr anchor="ctr"/>
          <a:lstStyle/>
          <a:p>
            <a:pPr fontAlgn="auto">
              <a:spcBef>
                <a:spcPts val="0"/>
              </a:spcBef>
              <a:spcAft>
                <a:spcPts val="0"/>
              </a:spcAft>
              <a:defRPr/>
            </a:pPr>
            <a:r>
              <a:rPr lang="de-DE" sz="1600" b="1" kern="0" dirty="0" smtClean="0">
                <a:latin typeface="Helvetica" pitchFamily="34" charset="0"/>
                <a:ea typeface="ＭＳ Ｐゴシック" charset="-128"/>
                <a:cs typeface="Arial"/>
              </a:rPr>
              <a:t>27.000 </a:t>
            </a:r>
            <a:r>
              <a:rPr lang="de-DE" sz="1600" b="1" kern="0" dirty="0">
                <a:latin typeface="Helvetica" pitchFamily="34" charset="0"/>
                <a:ea typeface="ＭＳ Ｐゴシック" charset="-128"/>
                <a:cs typeface="Arial"/>
              </a:rPr>
              <a:t>m³</a:t>
            </a:r>
            <a:r>
              <a:rPr lang="de-DE" sz="1600" kern="0" dirty="0">
                <a:latin typeface="Helvetica" pitchFamily="34" charset="0"/>
                <a:ea typeface="ＭＳ Ｐゴシック" charset="-128"/>
                <a:cs typeface="Arial"/>
              </a:rPr>
              <a:t> </a:t>
            </a:r>
            <a:r>
              <a:rPr lang="de-DE" sz="1600" kern="0" dirty="0" smtClean="0">
                <a:latin typeface="Helvetica" pitchFamily="34" charset="0"/>
                <a:ea typeface="ＭＳ Ｐゴシック" charset="-128"/>
                <a:cs typeface="Arial"/>
              </a:rPr>
              <a:t>wärmeentwickelnde </a:t>
            </a:r>
          </a:p>
          <a:p>
            <a:pPr fontAlgn="auto">
              <a:spcBef>
                <a:spcPts val="0"/>
              </a:spcBef>
              <a:spcAft>
                <a:spcPts val="0"/>
              </a:spcAft>
              <a:defRPr/>
            </a:pPr>
            <a:r>
              <a:rPr lang="de-DE" sz="1600" b="1" kern="0" dirty="0">
                <a:solidFill>
                  <a:schemeClr val="bg1"/>
                </a:solidFill>
                <a:latin typeface="Helvetica" pitchFamily="34" charset="0"/>
                <a:ea typeface="ＭＳ Ｐゴシック" charset="-128"/>
                <a:cs typeface="Arial"/>
              </a:rPr>
              <a:t>28.000 m³</a:t>
            </a:r>
            <a:r>
              <a:rPr lang="de-DE" sz="1600" kern="0" dirty="0">
                <a:solidFill>
                  <a:schemeClr val="bg1"/>
                </a:solidFill>
                <a:latin typeface="Helvetica" pitchFamily="34" charset="0"/>
                <a:ea typeface="ＭＳ Ｐゴシック" charset="-128"/>
                <a:cs typeface="Arial"/>
              </a:rPr>
              <a:t> </a:t>
            </a:r>
            <a:r>
              <a:rPr lang="de-DE" sz="1600" kern="0" dirty="0">
                <a:latin typeface="Helvetica" pitchFamily="34" charset="0"/>
                <a:ea typeface="ＭＳ Ｐゴシック" charset="-128"/>
                <a:cs typeface="Arial"/>
              </a:rPr>
              <a:t>radioaktive </a:t>
            </a:r>
            <a:r>
              <a:rPr lang="de-DE" sz="1600" kern="0" dirty="0" smtClean="0">
                <a:latin typeface="Helvetica" pitchFamily="34" charset="0"/>
                <a:ea typeface="ＭＳ Ｐゴシック" charset="-128"/>
                <a:cs typeface="Arial"/>
              </a:rPr>
              <a:t>Abfälle</a:t>
            </a:r>
            <a:endParaRPr lang="de-DE" sz="1600" kern="0" dirty="0">
              <a:latin typeface="Helvetica" pitchFamily="34" charset="0"/>
              <a:ea typeface="ＭＳ Ｐゴシック" charset="-128"/>
              <a:cs typeface="Arial"/>
            </a:endParaRPr>
          </a:p>
        </p:txBody>
      </p:sp>
      <p:sp>
        <p:nvSpPr>
          <p:cNvPr id="13" name="Pfeil nach rechts 12"/>
          <p:cNvSpPr/>
          <p:nvPr/>
        </p:nvSpPr>
        <p:spPr>
          <a:xfrm>
            <a:off x="581545" y="2632656"/>
            <a:ext cx="3744415" cy="648072"/>
          </a:xfrm>
          <a:prstGeom prst="rightArrow">
            <a:avLst>
              <a:gd name="adj1" fmla="val 100000"/>
              <a:gd name="adj2" fmla="val 0"/>
            </a:avLst>
          </a:prstGeom>
          <a:noFill/>
          <a:ln w="9525" cap="flat" cmpd="sng" algn="ctr">
            <a:noFill/>
            <a:prstDash val="solid"/>
          </a:ln>
          <a:effectLst/>
        </p:spPr>
        <p:txBody>
          <a:bodyPr anchor="ctr"/>
          <a:lstStyle/>
          <a:p>
            <a:pPr algn="r" fontAlgn="auto">
              <a:spcBef>
                <a:spcPts val="0"/>
              </a:spcBef>
              <a:spcAft>
                <a:spcPts val="0"/>
              </a:spcAft>
              <a:defRPr/>
            </a:pPr>
            <a:r>
              <a:rPr lang="de-DE" sz="1600" kern="0" dirty="0" smtClean="0">
                <a:latin typeface="Helvetica" pitchFamily="34" charset="0"/>
                <a:ea typeface="ＭＳ Ｐゴシック" charset="-128"/>
                <a:cs typeface="Arial"/>
              </a:rPr>
              <a:t>= </a:t>
            </a:r>
            <a:r>
              <a:rPr lang="de-DE" sz="1600" b="1" kern="0" dirty="0" smtClean="0">
                <a:latin typeface="Helvetica" pitchFamily="34" charset="0"/>
                <a:ea typeface="ＭＳ Ｐゴシック" charset="-128"/>
                <a:cs typeface="Arial"/>
              </a:rPr>
              <a:t>129</a:t>
            </a:r>
            <a:r>
              <a:rPr lang="de-DE" sz="1600" kern="0" dirty="0" smtClean="0">
                <a:latin typeface="Helvetica" pitchFamily="34" charset="0"/>
                <a:ea typeface="ＭＳ Ｐゴシック" charset="-128"/>
                <a:cs typeface="Arial"/>
              </a:rPr>
              <a:t> </a:t>
            </a:r>
            <a:endParaRPr lang="de-DE" sz="1600" kern="0" dirty="0" smtClean="0">
              <a:latin typeface="Helvetica" pitchFamily="34" charset="0"/>
              <a:ea typeface="ＭＳ Ｐゴシック" charset="-128"/>
              <a:cs typeface="Arial"/>
            </a:endParaRPr>
          </a:p>
          <a:p>
            <a:pPr algn="r" fontAlgn="auto">
              <a:spcBef>
                <a:spcPts val="0"/>
              </a:spcBef>
              <a:spcAft>
                <a:spcPts val="0"/>
              </a:spcAft>
              <a:defRPr/>
            </a:pPr>
            <a:r>
              <a:rPr lang="de-DE" sz="1600" kern="0" dirty="0">
                <a:latin typeface="Helvetica" pitchFamily="34" charset="0"/>
                <a:ea typeface="ＭＳ Ｐゴシック" charset="-128"/>
                <a:cs typeface="Arial"/>
              </a:rPr>
              <a:t>große Klassenräume à </a:t>
            </a:r>
            <a:endParaRPr lang="de-DE" sz="1600" kern="0" dirty="0" smtClean="0">
              <a:latin typeface="Helvetica" pitchFamily="34" charset="0"/>
              <a:ea typeface="ＭＳ Ｐゴシック" charset="-128"/>
              <a:cs typeface="Arial"/>
            </a:endParaRPr>
          </a:p>
          <a:p>
            <a:pPr algn="r" fontAlgn="auto">
              <a:spcBef>
                <a:spcPts val="0"/>
              </a:spcBef>
              <a:spcAft>
                <a:spcPts val="0"/>
              </a:spcAft>
              <a:defRPr/>
            </a:pPr>
            <a:r>
              <a:rPr lang="de-DE" sz="1600" kern="0" dirty="0" smtClean="0">
                <a:latin typeface="Helvetica" pitchFamily="34" charset="0"/>
                <a:ea typeface="ＭＳ Ｐゴシック" charset="-128"/>
                <a:cs typeface="Arial"/>
              </a:rPr>
              <a:t>60 m² und 3,5 m Höhe</a:t>
            </a:r>
            <a:endParaRPr lang="de-DE" sz="1600" kern="0" dirty="0">
              <a:latin typeface="Helvetica" pitchFamily="34" charset="0"/>
              <a:ea typeface="ＭＳ Ｐゴシック" charset="-128"/>
              <a:cs typeface="Arial"/>
            </a:endParaRPr>
          </a:p>
        </p:txBody>
      </p:sp>
      <p:sp>
        <p:nvSpPr>
          <p:cNvPr id="14" name="Pfeil nach rechts 13"/>
          <p:cNvSpPr/>
          <p:nvPr/>
        </p:nvSpPr>
        <p:spPr>
          <a:xfrm>
            <a:off x="2411760" y="5507177"/>
            <a:ext cx="6192688" cy="848874"/>
          </a:xfrm>
          <a:prstGeom prst="rightArrow">
            <a:avLst>
              <a:gd name="adj1" fmla="val 100000"/>
              <a:gd name="adj2" fmla="val 0"/>
            </a:avLst>
          </a:prstGeom>
          <a:noFill/>
          <a:ln w="9525" cap="flat" cmpd="sng" algn="ctr">
            <a:noFill/>
            <a:prstDash val="solid"/>
          </a:ln>
          <a:effectLst/>
        </p:spPr>
        <p:txBody>
          <a:bodyPr anchor="ctr"/>
          <a:lstStyle/>
          <a:p>
            <a:pPr fontAlgn="auto">
              <a:spcBef>
                <a:spcPts val="0"/>
              </a:spcBef>
              <a:spcAft>
                <a:spcPts val="0"/>
              </a:spcAft>
              <a:defRPr/>
            </a:pPr>
            <a:r>
              <a:rPr lang="de-DE" sz="1600" kern="0" dirty="0" smtClean="0">
                <a:solidFill>
                  <a:schemeClr val="tx1">
                    <a:lumMod val="65000"/>
                    <a:lumOff val="35000"/>
                  </a:schemeClr>
                </a:solidFill>
                <a:latin typeface="Helvetica" pitchFamily="34" charset="0"/>
                <a:ea typeface="ＭＳ Ｐゴシック" charset="-128"/>
                <a:cs typeface="Arial"/>
              </a:rPr>
              <a:t>→ Für diese Abfälle ist ein Endlager genehmigt: Endlager Konrad. </a:t>
            </a:r>
          </a:p>
          <a:p>
            <a:pPr fontAlgn="auto">
              <a:spcBef>
                <a:spcPts val="0"/>
              </a:spcBef>
              <a:spcAft>
                <a:spcPts val="0"/>
              </a:spcAft>
              <a:defRPr/>
            </a:pPr>
            <a:r>
              <a:rPr lang="de-DE" sz="1600" kern="0" dirty="0">
                <a:solidFill>
                  <a:schemeClr val="tx1">
                    <a:lumMod val="65000"/>
                    <a:lumOff val="35000"/>
                  </a:schemeClr>
                </a:solidFill>
                <a:latin typeface="Helvetica" pitchFamily="34" charset="0"/>
                <a:ea typeface="ＭＳ Ｐゴシック" charset="-128"/>
                <a:cs typeface="Arial"/>
              </a:rPr>
              <a:t>→ </a:t>
            </a:r>
            <a:r>
              <a:rPr lang="de-DE" sz="1600" kern="0" dirty="0" smtClean="0">
                <a:solidFill>
                  <a:schemeClr val="tx1">
                    <a:lumMod val="65000"/>
                    <a:lumOff val="35000"/>
                  </a:schemeClr>
                </a:solidFill>
                <a:latin typeface="Helvetica" pitchFamily="34" charset="0"/>
                <a:ea typeface="ＭＳ Ｐゴシック" charset="-128"/>
                <a:cs typeface="Arial"/>
              </a:rPr>
              <a:t>Im Folgenden spielen sie deshalb keine Rolle, der Schwerpunkt</a:t>
            </a:r>
            <a:br>
              <a:rPr lang="de-DE" sz="1600" kern="0" dirty="0" smtClean="0">
                <a:solidFill>
                  <a:schemeClr val="tx1">
                    <a:lumMod val="65000"/>
                    <a:lumOff val="35000"/>
                  </a:schemeClr>
                </a:solidFill>
                <a:latin typeface="Helvetica" pitchFamily="34" charset="0"/>
                <a:ea typeface="ＭＳ Ｐゴシック" charset="-128"/>
                <a:cs typeface="Arial"/>
              </a:rPr>
            </a:br>
            <a:r>
              <a:rPr lang="de-DE" sz="1600" kern="0" dirty="0" smtClean="0">
                <a:solidFill>
                  <a:schemeClr val="tx1">
                    <a:lumMod val="65000"/>
                    <a:lumOff val="35000"/>
                  </a:schemeClr>
                </a:solidFill>
                <a:latin typeface="Helvetica" pitchFamily="34" charset="0"/>
                <a:ea typeface="ＭＳ Ｐゴシック" charset="-128"/>
                <a:cs typeface="Arial"/>
              </a:rPr>
              <a:t>     liegt auf den hochradioaktiven Abfällen.</a:t>
            </a:r>
            <a:endParaRPr lang="de-DE" sz="1600" kern="0" dirty="0">
              <a:solidFill>
                <a:schemeClr val="tx1">
                  <a:lumMod val="65000"/>
                  <a:lumOff val="35000"/>
                </a:schemeClr>
              </a:solidFill>
              <a:latin typeface="Helvetica" pitchFamily="34" charset="0"/>
              <a:ea typeface="ＭＳ Ｐゴシック" charset="-128"/>
              <a:cs typeface="Arial"/>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988840"/>
            <a:ext cx="3700792" cy="2775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rot="16200000">
            <a:off x="4006100" y="3738619"/>
            <a:ext cx="1794680" cy="230832"/>
          </a:xfrm>
          <a:prstGeom prst="rect">
            <a:avLst/>
          </a:prstGeom>
          <a:noFill/>
        </p:spPr>
        <p:txBody>
          <a:bodyPr wrap="square" rtlCol="0">
            <a:spAutoFit/>
          </a:bodyPr>
          <a:lstStyle/>
          <a:p>
            <a:r>
              <a:rPr lang="de-DE" sz="900" dirty="0" smtClean="0">
                <a:latin typeface="Helvetica" pitchFamily="34" charset="0"/>
              </a:rPr>
              <a:t>Bild: G. Prantl / pixelio.de </a:t>
            </a:r>
            <a:endParaRPr lang="de-DE" sz="900" dirty="0">
              <a:solidFill>
                <a:srgbClr val="FF0000"/>
              </a:solidFill>
              <a:latin typeface="Helvetica" pitchFamily="34" charset="0"/>
            </a:endParaRPr>
          </a:p>
        </p:txBody>
      </p:sp>
      <p:sp>
        <p:nvSpPr>
          <p:cNvPr id="15" name="Isosceles Triangle 14"/>
          <p:cNvSpPr/>
          <p:nvPr/>
        </p:nvSpPr>
        <p:spPr>
          <a:xfrm>
            <a:off x="1043608" y="2100577"/>
            <a:ext cx="288032" cy="248303"/>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92D050"/>
              </a:solidFill>
            </a:endParaRPr>
          </a:p>
        </p:txBody>
      </p:sp>
      <p:sp>
        <p:nvSpPr>
          <p:cNvPr id="22" name="Isosceles Triangle 21"/>
          <p:cNvSpPr/>
          <p:nvPr/>
        </p:nvSpPr>
        <p:spPr>
          <a:xfrm rot="10800000">
            <a:off x="928063" y="4260691"/>
            <a:ext cx="288032" cy="248303"/>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92D050"/>
              </a:solidFill>
            </a:endParaRPr>
          </a:p>
        </p:txBody>
      </p:sp>
    </p:spTree>
    <p:extLst>
      <p:ext uri="{BB962C8B-B14F-4D97-AF65-F5344CB8AC3E}">
        <p14:creationId xmlns:p14="http://schemas.microsoft.com/office/powerpoint/2010/main" val="67032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build="p"/>
      <p:bldP spid="2" grpId="0"/>
      <p:bldP spid="11" grpId="0"/>
      <p:bldP spid="10" grpId="0"/>
      <p:bldP spid="13" grpId="0"/>
      <p:bldP spid="14" grpId="0"/>
      <p:bldP spid="7" grpId="0"/>
      <p:bldP spid="15"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199934" y="1556793"/>
            <a:ext cx="4744132" cy="4744133"/>
            <a:chOff x="2225137" y="1628801"/>
            <a:chExt cx="4744132" cy="4744133"/>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137" y="1628801"/>
              <a:ext cx="4744132" cy="4744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4885235" y="5322813"/>
              <a:ext cx="1991021" cy="215444"/>
            </a:xfrm>
            <a:prstGeom prst="rect">
              <a:avLst/>
            </a:prstGeom>
            <a:noFill/>
          </p:spPr>
          <p:txBody>
            <a:bodyPr wrap="square" rtlCol="0">
              <a:spAutoFit/>
            </a:bodyPr>
            <a:lstStyle/>
            <a:p>
              <a:r>
                <a:rPr lang="de-DE" sz="800" dirty="0" smtClean="0">
                  <a:latin typeface="Helvetica" pitchFamily="34" charset="0"/>
                </a:rPr>
                <a:t>Bild: T. Weiss / pixelio.de</a:t>
              </a:r>
              <a:endParaRPr lang="de-DE" sz="800" dirty="0">
                <a:latin typeface="Helvetica" pitchFamily="34" charset="0"/>
              </a:endParaRPr>
            </a:p>
          </p:txBody>
        </p:sp>
      </p:grpSp>
      <p:sp>
        <p:nvSpPr>
          <p:cNvPr id="7" name="Pfeil nach rechts 6"/>
          <p:cNvSpPr/>
          <p:nvPr/>
        </p:nvSpPr>
        <p:spPr>
          <a:xfrm rot="1200000">
            <a:off x="5977586" y="4112773"/>
            <a:ext cx="2897708" cy="773541"/>
          </a:xfrm>
          <a:prstGeom prst="rightArrow">
            <a:avLst>
              <a:gd name="adj1" fmla="val 100000"/>
              <a:gd name="adj2" fmla="val 0"/>
            </a:avLst>
          </a:prstGeom>
          <a:noFill/>
          <a:ln w="9525" cap="flat" cmpd="sng" algn="ctr">
            <a:noFill/>
            <a:prstDash val="solid"/>
          </a:ln>
          <a:effectLst/>
        </p:spPr>
        <p:txBody>
          <a:bodyPr anchor="ctr"/>
          <a:lstStyle/>
          <a:p>
            <a:pPr algn="r"/>
            <a:r>
              <a:rPr lang="de-DE" sz="1600" i="1" dirty="0">
                <a:latin typeface="Helvetica" pitchFamily="34" charset="0"/>
              </a:rPr>
              <a:t>Je </a:t>
            </a:r>
            <a:r>
              <a:rPr lang="de-DE" sz="1600" i="1" dirty="0" smtClean="0">
                <a:latin typeface="Helvetica" pitchFamily="34" charset="0"/>
              </a:rPr>
              <a:t>stärker </a:t>
            </a:r>
            <a:r>
              <a:rPr lang="de-DE" sz="1600" i="1" dirty="0">
                <a:latin typeface="Helvetica" pitchFamily="34" charset="0"/>
              </a:rPr>
              <a:t>die Strahlung, </a:t>
            </a:r>
            <a:endParaRPr lang="de-DE" sz="1600" i="1" dirty="0" smtClean="0">
              <a:latin typeface="Helvetica" pitchFamily="34" charset="0"/>
            </a:endParaRPr>
          </a:p>
          <a:p>
            <a:pPr algn="r"/>
            <a:r>
              <a:rPr lang="de-DE" sz="1600" i="1" dirty="0" smtClean="0">
                <a:latin typeface="Helvetica" pitchFamily="34" charset="0"/>
              </a:rPr>
              <a:t>desto </a:t>
            </a:r>
            <a:r>
              <a:rPr lang="de-DE" sz="1600" i="1" dirty="0">
                <a:latin typeface="Helvetica" pitchFamily="34" charset="0"/>
              </a:rPr>
              <a:t>größer die </a:t>
            </a:r>
            <a:endParaRPr lang="de-DE" sz="1600" i="1" dirty="0" smtClean="0">
              <a:latin typeface="Helvetica" pitchFamily="34" charset="0"/>
            </a:endParaRPr>
          </a:p>
          <a:p>
            <a:pPr algn="r"/>
            <a:r>
              <a:rPr lang="de-DE" sz="1600" i="1" dirty="0" smtClean="0">
                <a:latin typeface="Helvetica" pitchFamily="34" charset="0"/>
              </a:rPr>
              <a:t>Wahrscheinlichkeit</a:t>
            </a:r>
            <a:r>
              <a:rPr lang="de-DE" sz="1600" i="1" dirty="0">
                <a:latin typeface="Helvetica" pitchFamily="34" charset="0"/>
              </a:rPr>
              <a:t>, </a:t>
            </a:r>
            <a:endParaRPr lang="de-DE" sz="1600" i="1" dirty="0" smtClean="0">
              <a:latin typeface="Helvetica" pitchFamily="34" charset="0"/>
            </a:endParaRPr>
          </a:p>
          <a:p>
            <a:pPr algn="r"/>
            <a:r>
              <a:rPr lang="de-DE" sz="1600" i="1" dirty="0" smtClean="0">
                <a:latin typeface="Helvetica" pitchFamily="34" charset="0"/>
              </a:rPr>
              <a:t>krank </a:t>
            </a:r>
            <a:r>
              <a:rPr lang="de-DE" sz="1600" i="1" dirty="0">
                <a:latin typeface="Helvetica" pitchFamily="34" charset="0"/>
              </a:rPr>
              <a:t>zu werden.</a:t>
            </a:r>
          </a:p>
        </p:txBody>
      </p:sp>
      <p:sp>
        <p:nvSpPr>
          <p:cNvPr id="8" name="Rectangle 7"/>
          <p:cNvSpPr/>
          <p:nvPr/>
        </p:nvSpPr>
        <p:spPr>
          <a:xfrm rot="780000">
            <a:off x="2951155" y="887112"/>
            <a:ext cx="4352474" cy="553998"/>
          </a:xfrm>
          <a:prstGeom prst="rect">
            <a:avLst/>
          </a:prstGeom>
        </p:spPr>
        <p:txBody>
          <a:bodyPr wrap="none">
            <a:spAutoFit/>
          </a:bodyPr>
          <a:lstStyle/>
          <a:p>
            <a:r>
              <a:rPr lang="de-DE" sz="3000" b="1" dirty="0">
                <a:solidFill>
                  <a:schemeClr val="tx1">
                    <a:lumMod val="50000"/>
                    <a:lumOff val="50000"/>
                  </a:schemeClr>
                </a:solidFill>
                <a:latin typeface="Helvetica" pitchFamily="34" charset="0"/>
              </a:rPr>
              <a:t>Strahlung macht </a:t>
            </a:r>
            <a:r>
              <a:rPr lang="de-DE" sz="3000" b="1" dirty="0" smtClean="0">
                <a:solidFill>
                  <a:schemeClr val="tx1">
                    <a:lumMod val="50000"/>
                    <a:lumOff val="50000"/>
                  </a:schemeClr>
                </a:solidFill>
                <a:latin typeface="Helvetica" pitchFamily="34" charset="0"/>
              </a:rPr>
              <a:t>krank</a:t>
            </a:r>
            <a:endParaRPr lang="de-DE" sz="3000" b="1" dirty="0">
              <a:solidFill>
                <a:schemeClr val="tx1">
                  <a:lumMod val="50000"/>
                  <a:lumOff val="50000"/>
                </a:schemeClr>
              </a:solidFill>
            </a:endParaRPr>
          </a:p>
        </p:txBody>
      </p:sp>
      <p:sp>
        <p:nvSpPr>
          <p:cNvPr id="2" name="Titel 1"/>
          <p:cNvSpPr>
            <a:spLocks noGrp="1"/>
          </p:cNvSpPr>
          <p:nvPr>
            <p:ph type="title"/>
          </p:nvPr>
        </p:nvSpPr>
        <p:spPr>
          <a:xfrm rot="-2400000">
            <a:off x="-1541204" y="3030595"/>
            <a:ext cx="8229600" cy="778098"/>
          </a:xfrm>
        </p:spPr>
        <p:txBody>
          <a:bodyPr>
            <a:noAutofit/>
          </a:bodyPr>
          <a:lstStyle/>
          <a:p>
            <a:r>
              <a:rPr lang="de-DE" sz="4300" dirty="0" smtClean="0">
                <a:solidFill>
                  <a:srgbClr val="92D050"/>
                </a:solidFill>
                <a:latin typeface="Helvetica" pitchFamily="34" charset="0"/>
              </a:rPr>
              <a:t>Wo ist das Problem?</a:t>
            </a:r>
            <a:r>
              <a:rPr lang="de-DE" sz="4300" dirty="0" smtClean="0">
                <a:latin typeface="Helvetica" pitchFamily="34" charset="0"/>
              </a:rPr>
              <a:t/>
            </a:r>
            <a:br>
              <a:rPr lang="de-DE" sz="4300" dirty="0" smtClean="0">
                <a:latin typeface="Helvetica" pitchFamily="34" charset="0"/>
              </a:rPr>
            </a:br>
            <a:endParaRPr lang="de-DE" sz="4300" dirty="0">
              <a:latin typeface="Helvetica" pitchFamily="34" charset="0"/>
            </a:endParaRPr>
          </a:p>
        </p:txBody>
      </p:sp>
      <p:sp>
        <p:nvSpPr>
          <p:cNvPr id="3" name="Inhaltsplatzhalter 2"/>
          <p:cNvSpPr>
            <a:spLocks noGrp="1"/>
          </p:cNvSpPr>
          <p:nvPr>
            <p:ph idx="1"/>
          </p:nvPr>
        </p:nvSpPr>
        <p:spPr>
          <a:xfrm rot="23640000">
            <a:off x="3918437" y="3506623"/>
            <a:ext cx="7931224" cy="604663"/>
          </a:xfrm>
        </p:spPr>
        <p:txBody>
          <a:bodyPr>
            <a:noAutofit/>
          </a:bodyPr>
          <a:lstStyle/>
          <a:p>
            <a:pPr marL="0" indent="0">
              <a:buNone/>
            </a:pPr>
            <a:r>
              <a:rPr lang="de-DE" sz="2400" dirty="0" smtClean="0">
                <a:solidFill>
                  <a:schemeClr val="tx2">
                    <a:lumMod val="40000"/>
                    <a:lumOff val="60000"/>
                  </a:schemeClr>
                </a:solidFill>
                <a:latin typeface="Helvetica" pitchFamily="34" charset="0"/>
              </a:rPr>
              <a:t>Strahlung kann </a:t>
            </a:r>
            <a:r>
              <a:rPr lang="de-DE" sz="2400" b="1" dirty="0" smtClean="0">
                <a:solidFill>
                  <a:schemeClr val="tx2">
                    <a:lumMod val="40000"/>
                    <a:lumOff val="60000"/>
                  </a:schemeClr>
                </a:solidFill>
                <a:latin typeface="Helvetica" pitchFamily="34" charset="0"/>
              </a:rPr>
              <a:t>Krebs auslösen.</a:t>
            </a:r>
          </a:p>
        </p:txBody>
      </p:sp>
      <p:sp>
        <p:nvSpPr>
          <p:cNvPr id="9" name="Rectangle 8"/>
          <p:cNvSpPr/>
          <p:nvPr/>
        </p:nvSpPr>
        <p:spPr>
          <a:xfrm>
            <a:off x="1950545" y="5466248"/>
            <a:ext cx="6948264" cy="1077218"/>
          </a:xfrm>
          <a:prstGeom prst="rect">
            <a:avLst/>
          </a:prstGeom>
        </p:spPr>
        <p:txBody>
          <a:bodyPr wrap="square">
            <a:spAutoFit/>
          </a:bodyPr>
          <a:lstStyle/>
          <a:p>
            <a:pPr algn="r"/>
            <a:r>
              <a:rPr lang="de-DE" sz="1600" b="1" dirty="0">
                <a:solidFill>
                  <a:schemeClr val="accent6">
                    <a:lumMod val="75000"/>
                  </a:schemeClr>
                </a:solidFill>
                <a:latin typeface="Helvetica" pitchFamily="34" charset="0"/>
              </a:rPr>
              <a:t>Neben der äußeren </a:t>
            </a:r>
            <a:endParaRPr lang="de-DE" sz="1600" b="1" dirty="0" smtClean="0">
              <a:solidFill>
                <a:schemeClr val="accent6">
                  <a:lumMod val="75000"/>
                </a:schemeClr>
              </a:solidFill>
              <a:latin typeface="Helvetica" pitchFamily="34" charset="0"/>
            </a:endParaRPr>
          </a:p>
          <a:p>
            <a:pPr algn="r"/>
            <a:r>
              <a:rPr lang="de-DE" sz="1600" b="1" dirty="0" smtClean="0">
                <a:solidFill>
                  <a:schemeClr val="accent6">
                    <a:lumMod val="75000"/>
                  </a:schemeClr>
                </a:solidFill>
                <a:latin typeface="Helvetica" pitchFamily="34" charset="0"/>
              </a:rPr>
              <a:t>Strahlung </a:t>
            </a:r>
            <a:r>
              <a:rPr lang="de-DE" sz="1600" b="1" dirty="0">
                <a:solidFill>
                  <a:schemeClr val="accent6">
                    <a:lumMod val="75000"/>
                  </a:schemeClr>
                </a:solidFill>
                <a:latin typeface="Helvetica" pitchFamily="34" charset="0"/>
              </a:rPr>
              <a:t>ist die </a:t>
            </a:r>
            <a:endParaRPr lang="de-DE" sz="1600" b="1" dirty="0" smtClean="0">
              <a:solidFill>
                <a:schemeClr val="accent6">
                  <a:lumMod val="75000"/>
                </a:schemeClr>
              </a:solidFill>
              <a:latin typeface="Helvetica" pitchFamily="34" charset="0"/>
            </a:endParaRPr>
          </a:p>
          <a:p>
            <a:pPr algn="r"/>
            <a:r>
              <a:rPr lang="de-DE" sz="1600" b="1" dirty="0" smtClean="0">
                <a:solidFill>
                  <a:schemeClr val="accent6">
                    <a:lumMod val="75000"/>
                  </a:schemeClr>
                </a:solidFill>
                <a:latin typeface="Helvetica" pitchFamily="34" charset="0"/>
              </a:rPr>
              <a:t>Aufnahme </a:t>
            </a:r>
            <a:r>
              <a:rPr lang="de-DE" sz="1600" b="1" dirty="0">
                <a:solidFill>
                  <a:schemeClr val="accent6">
                    <a:lumMod val="75000"/>
                  </a:schemeClr>
                </a:solidFill>
                <a:latin typeface="Helvetica" pitchFamily="34" charset="0"/>
              </a:rPr>
              <a:t>radioaktiver Substanzen in den </a:t>
            </a:r>
            <a:endParaRPr lang="de-DE" sz="1600" b="1" dirty="0" smtClean="0">
              <a:solidFill>
                <a:schemeClr val="accent6">
                  <a:lumMod val="75000"/>
                </a:schemeClr>
              </a:solidFill>
              <a:latin typeface="Helvetica" pitchFamily="34" charset="0"/>
            </a:endParaRPr>
          </a:p>
          <a:p>
            <a:pPr algn="r"/>
            <a:r>
              <a:rPr lang="de-DE" sz="1600" b="1" dirty="0" smtClean="0">
                <a:solidFill>
                  <a:schemeClr val="accent6">
                    <a:lumMod val="75000"/>
                  </a:schemeClr>
                </a:solidFill>
                <a:latin typeface="Helvetica" pitchFamily="34" charset="0"/>
              </a:rPr>
              <a:t>Körper </a:t>
            </a:r>
            <a:r>
              <a:rPr lang="de-DE" sz="1600" b="1" dirty="0">
                <a:solidFill>
                  <a:schemeClr val="accent6">
                    <a:lumMod val="75000"/>
                  </a:schemeClr>
                </a:solidFill>
                <a:latin typeface="Helvetica" pitchFamily="34" charset="0"/>
              </a:rPr>
              <a:t>gefährlich (innere Strahlenbelastung).</a:t>
            </a:r>
          </a:p>
        </p:txBody>
      </p:sp>
    </p:spTree>
    <p:extLst>
      <p:ext uri="{BB962C8B-B14F-4D97-AF65-F5344CB8AC3E}">
        <p14:creationId xmlns:p14="http://schemas.microsoft.com/office/powerpoint/2010/main" val="918612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69776"/>
            <a:ext cx="8229600" cy="1143000"/>
          </a:xfrm>
        </p:spPr>
        <p:txBody>
          <a:bodyPr>
            <a:normAutofit/>
          </a:bodyPr>
          <a:lstStyle/>
          <a:p>
            <a:r>
              <a:rPr lang="de-DE" sz="3600" dirty="0" smtClean="0">
                <a:solidFill>
                  <a:srgbClr val="92D050"/>
                </a:solidFill>
                <a:latin typeface="Helvetica" pitchFamily="34" charset="0"/>
              </a:rPr>
              <a:t>Endlagerung</a:t>
            </a:r>
            <a:r>
              <a:rPr lang="de-DE" dirty="0">
                <a:latin typeface="Helvetica" pitchFamily="34" charset="0"/>
              </a:rPr>
              <a:t/>
            </a:r>
            <a:br>
              <a:rPr lang="de-DE" dirty="0">
                <a:latin typeface="Helvetica" pitchFamily="34" charset="0"/>
              </a:rPr>
            </a:br>
            <a:r>
              <a:rPr lang="de-DE" sz="2200" dirty="0" smtClean="0">
                <a:latin typeface="Helvetica" pitchFamily="34" charset="0"/>
              </a:rPr>
              <a:t>Wie lange soll‘s denn da liegen?</a:t>
            </a:r>
            <a:endParaRPr lang="de-DE" sz="2200" dirty="0">
              <a:latin typeface="Helvetica" pitchFamily="34" charset="0"/>
            </a:endParaRPr>
          </a:p>
        </p:txBody>
      </p:sp>
      <p:sp>
        <p:nvSpPr>
          <p:cNvPr id="6" name="Rechteck 5"/>
          <p:cNvSpPr/>
          <p:nvPr/>
        </p:nvSpPr>
        <p:spPr>
          <a:xfrm>
            <a:off x="463906" y="1484784"/>
            <a:ext cx="8284558" cy="1323439"/>
          </a:xfrm>
          <a:prstGeom prst="rect">
            <a:avLst/>
          </a:prstGeom>
        </p:spPr>
        <p:txBody>
          <a:bodyPr wrap="square">
            <a:spAutoFit/>
          </a:bodyPr>
          <a:lstStyle/>
          <a:p>
            <a:r>
              <a:rPr lang="de-DE" sz="1600" dirty="0">
                <a:latin typeface="Helvetica" pitchFamily="34" charset="0"/>
              </a:rPr>
              <a:t>Hochradioaktive Abfälle müssen so gelagert werden, dass auch zukünftige Generationen keinen Schaden </a:t>
            </a:r>
            <a:r>
              <a:rPr lang="de-DE" sz="1600" dirty="0" smtClean="0">
                <a:latin typeface="Helvetica" pitchFamily="34" charset="0"/>
              </a:rPr>
              <a:t>nehmen: </a:t>
            </a:r>
            <a:r>
              <a:rPr lang="de-DE" sz="1600" dirty="0" smtClean="0">
                <a:solidFill>
                  <a:srgbClr val="FF0000"/>
                </a:solidFill>
                <a:latin typeface="Helvetica" pitchFamily="34" charset="0"/>
              </a:rPr>
              <a:t>Nachweiszeitraum </a:t>
            </a:r>
            <a:r>
              <a:rPr lang="de-DE" sz="1600" dirty="0">
                <a:solidFill>
                  <a:srgbClr val="FF0000"/>
                </a:solidFill>
                <a:latin typeface="Helvetica" pitchFamily="34" charset="0"/>
              </a:rPr>
              <a:t>von </a:t>
            </a:r>
            <a:r>
              <a:rPr lang="de-DE" sz="1600" b="1" dirty="0">
                <a:solidFill>
                  <a:srgbClr val="FF0000"/>
                </a:solidFill>
                <a:latin typeface="Helvetica" pitchFamily="34" charset="0"/>
              </a:rPr>
              <a:t>1 Million </a:t>
            </a:r>
            <a:r>
              <a:rPr lang="de-DE" sz="1600" b="1" dirty="0" smtClean="0">
                <a:solidFill>
                  <a:srgbClr val="FF0000"/>
                </a:solidFill>
                <a:latin typeface="Helvetica" pitchFamily="34" charset="0"/>
              </a:rPr>
              <a:t>Jahren</a:t>
            </a:r>
          </a:p>
          <a:p>
            <a:endParaRPr lang="de-DE" sz="1600" dirty="0" smtClean="0">
              <a:latin typeface="Helvetica" pitchFamily="34" charset="0"/>
            </a:endParaRPr>
          </a:p>
          <a:p>
            <a:r>
              <a:rPr lang="de-DE" sz="1600" dirty="0" smtClean="0">
                <a:latin typeface="Helvetica" pitchFamily="34" charset="0"/>
              </a:rPr>
              <a:t>Technische </a:t>
            </a:r>
            <a:r>
              <a:rPr lang="de-DE" sz="1600" dirty="0">
                <a:latin typeface="Helvetica" pitchFamily="34" charset="0"/>
              </a:rPr>
              <a:t>Abschirmung ist auf einige Jahrzehnte bis Jahrhunderte begrenzt </a:t>
            </a:r>
            <a:r>
              <a:rPr lang="de-DE" sz="1600" dirty="0" smtClean="0">
                <a:latin typeface="Helvetica" pitchFamily="34" charset="0"/>
              </a:rPr>
              <a:t>	</a:t>
            </a:r>
          </a:p>
          <a:p>
            <a:pPr algn="r"/>
            <a:r>
              <a:rPr lang="de-DE" sz="1600" dirty="0" smtClean="0">
                <a:solidFill>
                  <a:srgbClr val="FF0000"/>
                </a:solidFill>
                <a:latin typeface="Helvetica" pitchFamily="34" charset="0"/>
              </a:rPr>
              <a:t>Behälter </a:t>
            </a:r>
            <a:r>
              <a:rPr lang="de-DE" sz="1600" dirty="0">
                <a:solidFill>
                  <a:srgbClr val="FF0000"/>
                </a:solidFill>
                <a:latin typeface="Helvetica" pitchFamily="34" charset="0"/>
              </a:rPr>
              <a:t>werden irgendwann </a:t>
            </a:r>
            <a:r>
              <a:rPr lang="de-DE" sz="1600" dirty="0" smtClean="0">
                <a:solidFill>
                  <a:srgbClr val="FF0000"/>
                </a:solidFill>
                <a:latin typeface="Helvetica" pitchFamily="34" charset="0"/>
              </a:rPr>
              <a:t>undicht</a:t>
            </a:r>
            <a:endParaRPr lang="de-DE" sz="1600" dirty="0">
              <a:solidFill>
                <a:srgbClr val="FF0000"/>
              </a:solidFill>
              <a:latin typeface="Helvetica" pitchFamily="34" charset="0"/>
            </a:endParaRPr>
          </a:p>
        </p:txBody>
      </p:sp>
      <p:sp>
        <p:nvSpPr>
          <p:cNvPr id="7" name="Textfeld 6"/>
          <p:cNvSpPr txBox="1"/>
          <p:nvPr/>
        </p:nvSpPr>
        <p:spPr>
          <a:xfrm rot="16200000">
            <a:off x="7545234" y="5400461"/>
            <a:ext cx="2448272" cy="246221"/>
          </a:xfrm>
          <a:prstGeom prst="rect">
            <a:avLst/>
          </a:prstGeom>
          <a:noFill/>
        </p:spPr>
        <p:txBody>
          <a:bodyPr wrap="square" rtlCol="0">
            <a:spAutoFit/>
          </a:bodyPr>
          <a:lstStyle/>
          <a:p>
            <a:r>
              <a:rPr lang="de-DE" sz="1000" dirty="0" smtClean="0"/>
              <a:t>Bild: </a:t>
            </a:r>
            <a:r>
              <a:rPr lang="de-DE" sz="1000" dirty="0" err="1" smtClean="0"/>
              <a:t>UfU</a:t>
            </a:r>
            <a:r>
              <a:rPr lang="de-DE" sz="1000" dirty="0" smtClean="0"/>
              <a:t> e.V. </a:t>
            </a:r>
            <a:endParaRPr lang="de-DE" sz="1000" dirty="0"/>
          </a:p>
        </p:txBody>
      </p:sp>
      <p:pic>
        <p:nvPicPr>
          <p:cNvPr id="1027" name="Picture 3" descr="N:\02 FG KS\02 Projekte\Endlager-UE\Material\Bilder\Bilder für Vortrag\Zeitstrah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566" y="2818640"/>
            <a:ext cx="8392046" cy="4039360"/>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2"/>
          <p:cNvSpPr txBox="1"/>
          <p:nvPr/>
        </p:nvSpPr>
        <p:spPr>
          <a:xfrm>
            <a:off x="3131840" y="3068960"/>
            <a:ext cx="1581150" cy="1066801"/>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de-DE" sz="1100"/>
              <a:t>Nachweiszeitraum von einer</a:t>
            </a:r>
            <a:r>
              <a:rPr lang="de-DE" sz="1100" baseline="0"/>
              <a:t> Millionen Jahre - hier einmal im Rückblick auf die Menschheitsgeschichte </a:t>
            </a:r>
            <a:endParaRPr lang="de-DE" sz="1100"/>
          </a:p>
        </p:txBody>
      </p:sp>
      <p:sp>
        <p:nvSpPr>
          <p:cNvPr id="9" name="Textfeld 8"/>
          <p:cNvSpPr txBox="1"/>
          <p:nvPr/>
        </p:nvSpPr>
        <p:spPr>
          <a:xfrm>
            <a:off x="785780" y="5829493"/>
            <a:ext cx="1708055" cy="261610"/>
          </a:xfrm>
          <a:prstGeom prst="rect">
            <a:avLst/>
          </a:prstGeom>
          <a:solidFill>
            <a:schemeClr val="bg1"/>
          </a:solidFill>
        </p:spPr>
        <p:txBody>
          <a:bodyPr wrap="square" rtlCol="0">
            <a:spAutoFit/>
          </a:bodyPr>
          <a:lstStyle/>
          <a:p>
            <a:r>
              <a:rPr lang="de-DE" sz="1100" dirty="0" smtClean="0"/>
              <a:t>Heute und vor… Jahren</a:t>
            </a:r>
            <a:endParaRPr lang="de-DE" sz="1100" dirty="0"/>
          </a:p>
        </p:txBody>
      </p:sp>
    </p:spTree>
    <p:extLst>
      <p:ext uri="{BB962C8B-B14F-4D97-AF65-F5344CB8AC3E}">
        <p14:creationId xmlns:p14="http://schemas.microsoft.com/office/powerpoint/2010/main" val="3287505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6512" y="2040071"/>
            <a:ext cx="6624736" cy="4825472"/>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92D050"/>
              </a:solidFill>
            </a:endParaRPr>
          </a:p>
        </p:txBody>
      </p:sp>
      <p:sp>
        <p:nvSpPr>
          <p:cNvPr id="2" name="Titel 1"/>
          <p:cNvSpPr>
            <a:spLocks noGrp="1"/>
          </p:cNvSpPr>
          <p:nvPr>
            <p:ph type="title"/>
          </p:nvPr>
        </p:nvSpPr>
        <p:spPr>
          <a:xfrm>
            <a:off x="512849" y="413792"/>
            <a:ext cx="5139271" cy="1143000"/>
          </a:xfrm>
        </p:spPr>
        <p:txBody>
          <a:bodyPr>
            <a:normAutofit/>
          </a:bodyPr>
          <a:lstStyle/>
          <a:p>
            <a:r>
              <a:rPr lang="de-DE" sz="3600" dirty="0" smtClean="0">
                <a:solidFill>
                  <a:srgbClr val="92D050"/>
                </a:solidFill>
                <a:latin typeface="Helvetica" pitchFamily="34" charset="0"/>
              </a:rPr>
              <a:t>Endlagerung</a:t>
            </a:r>
            <a:r>
              <a:rPr lang="de-DE" dirty="0" smtClean="0">
                <a:latin typeface="Helvetica" pitchFamily="34" charset="0"/>
              </a:rPr>
              <a:t/>
            </a:r>
            <a:br>
              <a:rPr lang="de-DE" dirty="0" smtClean="0">
                <a:latin typeface="Helvetica" pitchFamily="34" charset="0"/>
              </a:rPr>
            </a:br>
            <a:r>
              <a:rPr lang="de-DE" sz="2200" dirty="0" smtClean="0">
                <a:latin typeface="Helvetica" pitchFamily="34" charset="0"/>
              </a:rPr>
              <a:t>Gibt‘s da nicht noch was anderes?</a:t>
            </a:r>
            <a:endParaRPr lang="de-DE" sz="2200" dirty="0">
              <a:latin typeface="Helvetica" pitchFamily="34" charset="0"/>
            </a:endParaRPr>
          </a:p>
        </p:txBody>
      </p:sp>
      <p:sp>
        <p:nvSpPr>
          <p:cNvPr id="3" name="Inhaltsplatzhalter 2"/>
          <p:cNvSpPr>
            <a:spLocks noGrp="1"/>
          </p:cNvSpPr>
          <p:nvPr>
            <p:ph idx="1"/>
          </p:nvPr>
        </p:nvSpPr>
        <p:spPr>
          <a:xfrm>
            <a:off x="720080" y="2753786"/>
            <a:ext cx="3911854" cy="431888"/>
          </a:xfrm>
        </p:spPr>
        <p:txBody>
          <a:bodyPr>
            <a:noAutofit/>
          </a:bodyPr>
          <a:lstStyle/>
          <a:p>
            <a:pPr marL="0" indent="0">
              <a:buNone/>
            </a:pPr>
            <a:r>
              <a:rPr lang="de-DE" sz="2400" b="1" dirty="0" smtClean="0">
                <a:solidFill>
                  <a:schemeClr val="bg1"/>
                </a:solidFill>
                <a:latin typeface="Helvetica" pitchFamily="34" charset="0"/>
              </a:rPr>
              <a:t>Verworfen wurde:</a:t>
            </a:r>
            <a:endParaRPr lang="de-DE" sz="2400" dirty="0" smtClean="0">
              <a:solidFill>
                <a:schemeClr val="bg1"/>
              </a:solidFill>
              <a:latin typeface="Helvetica" pitchFamily="34" charset="0"/>
            </a:endParaRPr>
          </a:p>
        </p:txBody>
      </p:sp>
      <p:pic>
        <p:nvPicPr>
          <p:cNvPr id="3077" name="Picture 5" descr="http://upload.wikimedia.org/wikipedia/commons/thumb/f/f4/Soyuz_TMA-5_launch.jpg/154px-Soyuz_TMA-5_laun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3008" y="2040070"/>
            <a:ext cx="3189512" cy="497067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3008" y="-24012"/>
            <a:ext cx="3096344" cy="2067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rot="16200000">
            <a:off x="5067064" y="3077953"/>
            <a:ext cx="2249652" cy="215444"/>
          </a:xfrm>
          <a:prstGeom prst="rect">
            <a:avLst/>
          </a:prstGeom>
        </p:spPr>
        <p:txBody>
          <a:bodyPr wrap="square">
            <a:spAutoFit/>
          </a:bodyPr>
          <a:lstStyle/>
          <a:p>
            <a:r>
              <a:rPr lang="de-DE" sz="800" dirty="0" smtClean="0">
                <a:latin typeface="Helvetica" pitchFamily="34" charset="0"/>
              </a:rPr>
              <a:t>Bild:  </a:t>
            </a:r>
            <a:r>
              <a:rPr lang="de-DE" sz="800" dirty="0">
                <a:latin typeface="Helvetica" pitchFamily="34" charset="0"/>
              </a:rPr>
              <a:t>NASA-Bill </a:t>
            </a:r>
            <a:r>
              <a:rPr lang="de-DE" sz="800" dirty="0" smtClean="0">
                <a:latin typeface="Helvetica" pitchFamily="34" charset="0"/>
              </a:rPr>
              <a:t>Ingalls / Wikipedia </a:t>
            </a:r>
            <a:endParaRPr lang="de-DE" sz="800" dirty="0">
              <a:latin typeface="Helvetica" pitchFamily="34" charset="0"/>
            </a:endParaRPr>
          </a:p>
        </p:txBody>
      </p:sp>
      <p:sp>
        <p:nvSpPr>
          <p:cNvPr id="14" name="Rechteck 3"/>
          <p:cNvSpPr/>
          <p:nvPr/>
        </p:nvSpPr>
        <p:spPr>
          <a:xfrm rot="16200000">
            <a:off x="5373678" y="971354"/>
            <a:ext cx="1636424" cy="215444"/>
          </a:xfrm>
          <a:prstGeom prst="rect">
            <a:avLst/>
          </a:prstGeom>
        </p:spPr>
        <p:txBody>
          <a:bodyPr wrap="square">
            <a:spAutoFit/>
          </a:bodyPr>
          <a:lstStyle/>
          <a:p>
            <a:r>
              <a:rPr lang="de-DE" sz="800" dirty="0" smtClean="0">
                <a:latin typeface="Helvetica" pitchFamily="34" charset="0"/>
              </a:rPr>
              <a:t>Bild: </a:t>
            </a:r>
            <a:r>
              <a:rPr lang="de-DE" sz="800" dirty="0">
                <a:latin typeface="Helvetica" pitchFamily="34" charset="0"/>
              </a:rPr>
              <a:t>© </a:t>
            </a:r>
            <a:r>
              <a:rPr lang="de-DE" sz="800" dirty="0" smtClean="0">
                <a:latin typeface="Helvetica" pitchFamily="34" charset="0"/>
              </a:rPr>
              <a:t>H. </a:t>
            </a:r>
            <a:r>
              <a:rPr lang="de-DE" sz="800" dirty="0">
                <a:latin typeface="Helvetica" pitchFamily="34" charset="0"/>
              </a:rPr>
              <a:t>Schottner / pixelio.de</a:t>
            </a:r>
          </a:p>
        </p:txBody>
      </p:sp>
      <p:sp>
        <p:nvSpPr>
          <p:cNvPr id="11" name="Rectangle 10"/>
          <p:cNvSpPr/>
          <p:nvPr/>
        </p:nvSpPr>
        <p:spPr>
          <a:xfrm>
            <a:off x="720080" y="4486608"/>
            <a:ext cx="2589170" cy="369332"/>
          </a:xfrm>
          <a:prstGeom prst="rect">
            <a:avLst/>
          </a:prstGeom>
        </p:spPr>
        <p:txBody>
          <a:bodyPr wrap="none">
            <a:spAutoFit/>
          </a:bodyPr>
          <a:lstStyle/>
          <a:p>
            <a:pPr marL="285750" indent="-285750">
              <a:buFont typeface="Courier New" pitchFamily="49" charset="0"/>
              <a:buChar char="o"/>
            </a:pPr>
            <a:r>
              <a:rPr lang="de-DE" dirty="0">
                <a:latin typeface="Helvetica" pitchFamily="34" charset="0"/>
              </a:rPr>
              <a:t>Abschuss ins Weltall</a:t>
            </a:r>
          </a:p>
        </p:txBody>
      </p:sp>
      <p:sp>
        <p:nvSpPr>
          <p:cNvPr id="12" name="Rectangle 11"/>
          <p:cNvSpPr/>
          <p:nvPr/>
        </p:nvSpPr>
        <p:spPr>
          <a:xfrm>
            <a:off x="720080" y="3765795"/>
            <a:ext cx="2666114" cy="369332"/>
          </a:xfrm>
          <a:prstGeom prst="rect">
            <a:avLst/>
          </a:prstGeom>
        </p:spPr>
        <p:txBody>
          <a:bodyPr wrap="none">
            <a:spAutoFit/>
          </a:bodyPr>
          <a:lstStyle/>
          <a:p>
            <a:pPr marL="285750" indent="-285750">
              <a:buFont typeface="Courier New" pitchFamily="49" charset="0"/>
              <a:buChar char="o"/>
            </a:pPr>
            <a:r>
              <a:rPr lang="de-DE" dirty="0">
                <a:latin typeface="Helvetica" pitchFamily="34" charset="0"/>
              </a:rPr>
              <a:t>Verklappung im Meer</a:t>
            </a:r>
          </a:p>
        </p:txBody>
      </p:sp>
      <p:sp>
        <p:nvSpPr>
          <p:cNvPr id="13" name="Rectangle 12"/>
          <p:cNvSpPr/>
          <p:nvPr/>
        </p:nvSpPr>
        <p:spPr>
          <a:xfrm>
            <a:off x="720080" y="4125835"/>
            <a:ext cx="2948243" cy="369332"/>
          </a:xfrm>
          <a:prstGeom prst="rect">
            <a:avLst/>
          </a:prstGeom>
        </p:spPr>
        <p:txBody>
          <a:bodyPr wrap="none">
            <a:spAutoFit/>
          </a:bodyPr>
          <a:lstStyle/>
          <a:p>
            <a:pPr marL="285750" indent="-285750">
              <a:buFont typeface="Courier New" pitchFamily="49" charset="0"/>
              <a:buChar char="o"/>
            </a:pPr>
            <a:r>
              <a:rPr lang="de-DE" dirty="0">
                <a:latin typeface="Helvetica" pitchFamily="34" charset="0"/>
              </a:rPr>
              <a:t>Export in andere Länder</a:t>
            </a:r>
          </a:p>
        </p:txBody>
      </p:sp>
      <p:sp>
        <p:nvSpPr>
          <p:cNvPr id="16" name="Rectangle 15"/>
          <p:cNvSpPr/>
          <p:nvPr/>
        </p:nvSpPr>
        <p:spPr>
          <a:xfrm>
            <a:off x="720080" y="4870901"/>
            <a:ext cx="4572000" cy="646331"/>
          </a:xfrm>
          <a:prstGeom prst="rect">
            <a:avLst/>
          </a:prstGeom>
        </p:spPr>
        <p:txBody>
          <a:bodyPr>
            <a:spAutoFit/>
          </a:bodyPr>
          <a:lstStyle/>
          <a:p>
            <a:pPr marL="285750" indent="-285750">
              <a:buFont typeface="Courier New" pitchFamily="49" charset="0"/>
              <a:buChar char="o"/>
            </a:pPr>
            <a:r>
              <a:rPr lang="de-DE" dirty="0">
                <a:latin typeface="Helvetica" pitchFamily="34" charset="0"/>
              </a:rPr>
              <a:t>Abtrennung und Umwandlung </a:t>
            </a:r>
            <a:endParaRPr lang="de-DE" dirty="0" smtClean="0">
              <a:latin typeface="Helvetica" pitchFamily="34" charset="0"/>
            </a:endParaRPr>
          </a:p>
          <a:p>
            <a:r>
              <a:rPr lang="de-DE" dirty="0" smtClean="0">
                <a:latin typeface="Helvetica" pitchFamily="34" charset="0"/>
              </a:rPr>
              <a:t>    langlebiger </a:t>
            </a:r>
            <a:r>
              <a:rPr lang="de-DE" dirty="0">
                <a:latin typeface="Helvetica" pitchFamily="34" charset="0"/>
              </a:rPr>
              <a:t>in </a:t>
            </a:r>
            <a:r>
              <a:rPr lang="de-DE" dirty="0" smtClean="0">
                <a:latin typeface="Helvetica" pitchFamily="34" charset="0"/>
              </a:rPr>
              <a:t>weniger langlebige </a:t>
            </a:r>
            <a:r>
              <a:rPr lang="de-DE" dirty="0">
                <a:latin typeface="Helvetica" pitchFamily="34" charset="0"/>
              </a:rPr>
              <a:t>Stoffe</a:t>
            </a:r>
          </a:p>
        </p:txBody>
      </p:sp>
      <p:sp>
        <p:nvSpPr>
          <p:cNvPr id="15" name="Rectangle 11"/>
          <p:cNvSpPr/>
          <p:nvPr/>
        </p:nvSpPr>
        <p:spPr>
          <a:xfrm>
            <a:off x="740106" y="3396463"/>
            <a:ext cx="3615092" cy="369332"/>
          </a:xfrm>
          <a:prstGeom prst="rect">
            <a:avLst/>
          </a:prstGeom>
        </p:spPr>
        <p:txBody>
          <a:bodyPr wrap="none">
            <a:spAutoFit/>
          </a:bodyPr>
          <a:lstStyle/>
          <a:p>
            <a:pPr marL="285750" indent="-285750">
              <a:buFont typeface="Courier New" pitchFamily="49" charset="0"/>
              <a:buChar char="o"/>
            </a:pPr>
            <a:r>
              <a:rPr lang="de-DE" dirty="0" smtClean="0">
                <a:latin typeface="Helvetica" pitchFamily="34" charset="0"/>
              </a:rPr>
              <a:t>Oberirdische Langzeitlagerung</a:t>
            </a:r>
            <a:endParaRPr lang="de-DE" dirty="0">
              <a:latin typeface="Helvetica" pitchFamily="34" charset="0"/>
            </a:endParaRPr>
          </a:p>
        </p:txBody>
      </p:sp>
    </p:spTree>
    <p:extLst>
      <p:ext uri="{BB962C8B-B14F-4D97-AF65-F5344CB8AC3E}">
        <p14:creationId xmlns:p14="http://schemas.microsoft.com/office/powerpoint/2010/main" val="101230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4" grpId="0"/>
      <p:bldP spid="14" grpId="0"/>
      <p:bldP spid="11" grpId="0"/>
      <p:bldP spid="12" grpId="0"/>
      <p:bldP spid="13" grpId="0"/>
      <p:bldP spid="16" grpId="0"/>
      <p:bldP spid="15" grpId="0"/>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4121</Words>
  <Application>Microsoft Office PowerPoint</Application>
  <PresentationFormat>Bildschirmpräsentation (4:3)</PresentationFormat>
  <Paragraphs>387</Paragraphs>
  <Slides>22</Slides>
  <Notes>22</Notes>
  <HiddenSlides>0</HiddenSlides>
  <MMClips>0</MMClips>
  <ScaleCrop>false</ScaleCrop>
  <HeadingPairs>
    <vt:vector size="4" baseType="variant">
      <vt:variant>
        <vt:lpstr>Design</vt:lpstr>
      </vt:variant>
      <vt:variant>
        <vt:i4>1</vt:i4>
      </vt:variant>
      <vt:variant>
        <vt:lpstr>Folientitel</vt:lpstr>
      </vt:variant>
      <vt:variant>
        <vt:i4>22</vt:i4>
      </vt:variant>
    </vt:vector>
  </HeadingPairs>
  <TitlesOfParts>
    <vt:vector size="23" baseType="lpstr">
      <vt:lpstr>Larissa</vt:lpstr>
      <vt:lpstr>Wohin mit dem  strahlenden Abfall? </vt:lpstr>
      <vt:lpstr>Themen</vt:lpstr>
      <vt:lpstr>Aufgabe  für Vortrag:</vt:lpstr>
      <vt:lpstr>Wozu Endlager?</vt:lpstr>
      <vt:lpstr>Gesellschaftliche  Debatte um die Nutzung  von Kernenergie in  Deutschland</vt:lpstr>
      <vt:lpstr>Welche Abfälle sind einzulagern?</vt:lpstr>
      <vt:lpstr>Wo ist das Problem? </vt:lpstr>
      <vt:lpstr>Endlagerung Wie lange soll‘s denn da liegen?</vt:lpstr>
      <vt:lpstr>Endlagerung Gibt‘s da nicht noch was anderes?</vt:lpstr>
      <vt:lpstr>Was spricht für die  Endlagerung untertage?</vt:lpstr>
      <vt:lpstr>PowerPoint-Präsentation</vt:lpstr>
      <vt:lpstr>Was gilt für das Wirtsgestein und drum herum?</vt:lpstr>
      <vt:lpstr>Endlager gesucht! Geschichte der Suche nach Endlagerstandorten</vt:lpstr>
      <vt:lpstr>PowerPoint-Präsentation</vt:lpstr>
      <vt:lpstr>Spätere Ansätze  der Endlagersuche</vt:lpstr>
      <vt:lpstr>Meilenstein: Ein Verfahren für die Endlagersuche</vt:lpstr>
      <vt:lpstr>Und Gorleben?</vt:lpstr>
      <vt:lpstr>Zeitplan</vt:lpstr>
      <vt:lpstr>Was denkt Deutschland?</vt:lpstr>
      <vt:lpstr>PowerPoint-Präsentation</vt:lpstr>
      <vt:lpstr>Ethische Fragen der Endlagerung</vt:lpstr>
      <vt:lpstr>Wie also einen Standort finden? Noch mehr Ideen zur Diskussion</vt:lpstr>
    </vt:vector>
  </TitlesOfParts>
  <Company>ufu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Endlagerung atomarer Abfälle – was bisher geschah</dc:title>
  <dc:creator>ufu</dc:creator>
  <cp:lastModifiedBy>Julia Neles170504</cp:lastModifiedBy>
  <cp:revision>545</cp:revision>
  <cp:lastPrinted>2014-04-11T08:08:53Z</cp:lastPrinted>
  <dcterms:created xsi:type="dcterms:W3CDTF">2014-01-05T08:54:17Z</dcterms:created>
  <dcterms:modified xsi:type="dcterms:W3CDTF">2017-08-23T10:53:55Z</dcterms:modified>
</cp:coreProperties>
</file>