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4" r:id="rId1"/>
  </p:sldMasterIdLst>
  <p:notesMasterIdLst>
    <p:notesMasterId r:id="rId16"/>
  </p:notesMasterIdLst>
  <p:handoutMasterIdLst>
    <p:handoutMasterId r:id="rId17"/>
  </p:handoutMasterIdLst>
  <p:sldIdLst>
    <p:sldId id="256" r:id="rId2"/>
    <p:sldId id="302" r:id="rId3"/>
    <p:sldId id="330" r:id="rId4"/>
    <p:sldId id="322" r:id="rId5"/>
    <p:sldId id="328" r:id="rId6"/>
    <p:sldId id="331" r:id="rId7"/>
    <p:sldId id="323" r:id="rId8"/>
    <p:sldId id="326" r:id="rId9"/>
    <p:sldId id="332" r:id="rId10"/>
    <p:sldId id="334" r:id="rId11"/>
    <p:sldId id="337" r:id="rId12"/>
    <p:sldId id="338" r:id="rId13"/>
    <p:sldId id="273" r:id="rId14"/>
    <p:sldId id="309" r:id="rId15"/>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198B0CA8-C813-4796-800B-A1D6FB754FFB}">
          <p14:sldIdLst>
            <p14:sldId id="256"/>
            <p14:sldId id="302"/>
            <p14:sldId id="330"/>
            <p14:sldId id="322"/>
            <p14:sldId id="328"/>
            <p14:sldId id="331"/>
            <p14:sldId id="323"/>
            <p14:sldId id="326"/>
            <p14:sldId id="332"/>
            <p14:sldId id="334"/>
            <p14:sldId id="337"/>
            <p14:sldId id="338"/>
            <p14:sldId id="273"/>
            <p14:sldId id="30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004F"/>
    <a:srgbClr val="97BF0D"/>
    <a:srgbClr val="336699"/>
    <a:srgbClr val="6586C3"/>
    <a:srgbClr val="000099"/>
    <a:srgbClr val="006AA4"/>
    <a:srgbClr val="C3004B"/>
    <a:srgbClr val="96140F"/>
    <a:srgbClr val="968214"/>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7" autoAdjust="0"/>
    <p:restoredTop sz="97158" autoAdjust="0"/>
  </p:normalViewPr>
  <p:slideViewPr>
    <p:cSldViewPr snapToObjects="1" showGuides="1">
      <p:cViewPr>
        <p:scale>
          <a:sx n="70" d="100"/>
          <a:sy n="70" d="100"/>
        </p:scale>
        <p:origin x="-58" y="-58"/>
      </p:cViewPr>
      <p:guideLst>
        <p:guide orient="horz" pos="3566"/>
        <p:guide orient="horz" pos="187"/>
        <p:guide orient="horz" pos="935"/>
        <p:guide orient="horz" pos="3793"/>
        <p:guide orient="horz" pos="1162"/>
        <p:guide orient="horz" pos="4020"/>
        <p:guide orient="horz" pos="2296"/>
        <p:guide orient="horz" pos="2886"/>
        <p:guide orient="horz" pos="1026"/>
        <p:guide orient="horz" pos="2523"/>
        <p:guide pos="476"/>
        <p:guide pos="113"/>
        <p:guide pos="5556"/>
        <p:guide pos="2925"/>
        <p:guide pos="3107"/>
        <p:guide pos="1973"/>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showGuides="1">
      <p:cViewPr varScale="1">
        <p:scale>
          <a:sx n="86" d="100"/>
          <a:sy n="86" d="100"/>
        </p:scale>
        <p:origin x="-369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862" cy="495793"/>
          </a:xfrm>
          <a:prstGeom prst="rect">
            <a:avLst/>
          </a:prstGeom>
        </p:spPr>
        <p:txBody>
          <a:bodyPr vert="horz" lIns="88221" tIns="44111" rIns="88221" bIns="44111" rtlCol="0"/>
          <a:lstStyle>
            <a:lvl1pPr algn="l">
              <a:defRPr sz="1200"/>
            </a:lvl1pPr>
          </a:lstStyle>
          <a:p>
            <a:endParaRPr lang="de-DE"/>
          </a:p>
        </p:txBody>
      </p:sp>
      <p:sp>
        <p:nvSpPr>
          <p:cNvPr id="3" name="Datumsplatzhalter 2"/>
          <p:cNvSpPr>
            <a:spLocks noGrp="1"/>
          </p:cNvSpPr>
          <p:nvPr>
            <p:ph type="dt" sz="quarter" idx="1"/>
          </p:nvPr>
        </p:nvSpPr>
        <p:spPr>
          <a:xfrm>
            <a:off x="3850294" y="0"/>
            <a:ext cx="2945862" cy="495793"/>
          </a:xfrm>
          <a:prstGeom prst="rect">
            <a:avLst/>
          </a:prstGeom>
        </p:spPr>
        <p:txBody>
          <a:bodyPr vert="horz" lIns="88221" tIns="44111" rIns="88221" bIns="44111" rtlCol="0"/>
          <a:lstStyle>
            <a:lvl1pPr algn="r">
              <a:defRPr sz="1200"/>
            </a:lvl1pPr>
          </a:lstStyle>
          <a:p>
            <a:fld id="{AF4670C5-0C64-4928-8695-A6F30BEECDE9}" type="datetimeFigureOut">
              <a:rPr lang="de-DE" smtClean="0"/>
              <a:t>25.06.2018</a:t>
            </a:fld>
            <a:endParaRPr lang="de-DE"/>
          </a:p>
        </p:txBody>
      </p:sp>
      <p:sp>
        <p:nvSpPr>
          <p:cNvPr id="4" name="Fußzeilenplatzhalter 3"/>
          <p:cNvSpPr>
            <a:spLocks noGrp="1"/>
          </p:cNvSpPr>
          <p:nvPr>
            <p:ph type="ftr" sz="quarter" idx="2"/>
          </p:nvPr>
        </p:nvSpPr>
        <p:spPr>
          <a:xfrm>
            <a:off x="0" y="9429305"/>
            <a:ext cx="2945862" cy="495793"/>
          </a:xfrm>
          <a:prstGeom prst="rect">
            <a:avLst/>
          </a:prstGeom>
        </p:spPr>
        <p:txBody>
          <a:bodyPr vert="horz" lIns="88221" tIns="44111" rIns="88221" bIns="44111" rtlCol="0" anchor="b"/>
          <a:lstStyle>
            <a:lvl1pPr algn="l">
              <a:defRPr sz="1200"/>
            </a:lvl1pPr>
          </a:lstStyle>
          <a:p>
            <a:endParaRPr lang="de-DE"/>
          </a:p>
        </p:txBody>
      </p:sp>
      <p:sp>
        <p:nvSpPr>
          <p:cNvPr id="5" name="Foliennummernplatzhalter 4"/>
          <p:cNvSpPr>
            <a:spLocks noGrp="1"/>
          </p:cNvSpPr>
          <p:nvPr>
            <p:ph type="sldNum" sz="quarter" idx="3"/>
          </p:nvPr>
        </p:nvSpPr>
        <p:spPr>
          <a:xfrm>
            <a:off x="3850294" y="9429305"/>
            <a:ext cx="2945862" cy="495793"/>
          </a:xfrm>
          <a:prstGeom prst="rect">
            <a:avLst/>
          </a:prstGeom>
        </p:spPr>
        <p:txBody>
          <a:bodyPr vert="horz" lIns="88221" tIns="44111" rIns="88221" bIns="44111" rtlCol="0" anchor="b"/>
          <a:lstStyle>
            <a:lvl1pPr algn="r">
              <a:defRPr sz="1200"/>
            </a:lvl1pPr>
          </a:lstStyle>
          <a:p>
            <a:fld id="{38208FEE-6C05-4CC8-AC1A-75C93BED8D8A}" type="slidenum">
              <a:rPr lang="de-DE" smtClean="0"/>
              <a:t>‹Nr.›</a:t>
            </a:fld>
            <a:endParaRPr lang="de-DE"/>
          </a:p>
        </p:txBody>
      </p:sp>
    </p:spTree>
    <p:extLst>
      <p:ext uri="{BB962C8B-B14F-4D97-AF65-F5344CB8AC3E}">
        <p14:creationId xmlns:p14="http://schemas.microsoft.com/office/powerpoint/2010/main" val="12819422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945659" cy="496332"/>
          </a:xfrm>
          <a:prstGeom prst="rect">
            <a:avLst/>
          </a:prstGeom>
        </p:spPr>
        <p:txBody>
          <a:bodyPr vert="horz" lIns="91432" tIns="45716" rIns="91432" bIns="45716" rtlCol="0"/>
          <a:lstStyle>
            <a:lvl1pPr algn="l">
              <a:defRPr sz="1200"/>
            </a:lvl1pPr>
          </a:lstStyle>
          <a:p>
            <a:endParaRPr lang="de-DE"/>
          </a:p>
        </p:txBody>
      </p:sp>
      <p:sp>
        <p:nvSpPr>
          <p:cNvPr id="3" name="Datumsplatzhalter 2"/>
          <p:cNvSpPr>
            <a:spLocks noGrp="1"/>
          </p:cNvSpPr>
          <p:nvPr>
            <p:ph type="dt" idx="1"/>
          </p:nvPr>
        </p:nvSpPr>
        <p:spPr>
          <a:xfrm>
            <a:off x="3850444" y="1"/>
            <a:ext cx="2945659" cy="496332"/>
          </a:xfrm>
          <a:prstGeom prst="rect">
            <a:avLst/>
          </a:prstGeom>
        </p:spPr>
        <p:txBody>
          <a:bodyPr vert="horz" lIns="91432" tIns="45716" rIns="91432" bIns="45716" rtlCol="0"/>
          <a:lstStyle>
            <a:lvl1pPr algn="r">
              <a:defRPr sz="1200"/>
            </a:lvl1pPr>
          </a:lstStyle>
          <a:p>
            <a:fld id="{E7AD4C4A-A02E-4B80-A175-172E72F02774}" type="datetimeFigureOut">
              <a:rPr lang="de-DE" smtClean="0"/>
              <a:t>25.06.2018</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2" tIns="45716" rIns="91432" bIns="45716" rtlCol="0" anchor="ctr"/>
          <a:lstStyle/>
          <a:p>
            <a:endParaRPr lang="de-DE"/>
          </a:p>
        </p:txBody>
      </p:sp>
      <p:sp>
        <p:nvSpPr>
          <p:cNvPr id="5" name="Notizenplatzhalter 4"/>
          <p:cNvSpPr>
            <a:spLocks noGrp="1"/>
          </p:cNvSpPr>
          <p:nvPr>
            <p:ph type="body" sz="quarter" idx="3"/>
          </p:nvPr>
        </p:nvSpPr>
        <p:spPr>
          <a:xfrm>
            <a:off x="679768" y="4715154"/>
            <a:ext cx="5438140" cy="4466987"/>
          </a:xfrm>
          <a:prstGeom prst="rect">
            <a:avLst/>
          </a:prstGeom>
        </p:spPr>
        <p:txBody>
          <a:bodyPr vert="horz" lIns="91432" tIns="45716" rIns="91432" bIns="45716"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1" y="9428584"/>
            <a:ext cx="2945659" cy="496332"/>
          </a:xfrm>
          <a:prstGeom prst="rect">
            <a:avLst/>
          </a:prstGeom>
        </p:spPr>
        <p:txBody>
          <a:bodyPr vert="horz" lIns="91432" tIns="45716" rIns="91432" bIns="45716" rtlCol="0" anchor="b"/>
          <a:lstStyle>
            <a:lvl1pPr algn="l">
              <a:defRPr sz="1200"/>
            </a:lvl1pPr>
          </a:lstStyle>
          <a:p>
            <a:endParaRPr lang="de-DE"/>
          </a:p>
        </p:txBody>
      </p:sp>
      <p:sp>
        <p:nvSpPr>
          <p:cNvPr id="7" name="Foliennummernplatzhalter 6"/>
          <p:cNvSpPr>
            <a:spLocks noGrp="1"/>
          </p:cNvSpPr>
          <p:nvPr>
            <p:ph type="sldNum" sz="quarter" idx="5"/>
          </p:nvPr>
        </p:nvSpPr>
        <p:spPr>
          <a:xfrm>
            <a:off x="3850444" y="9428584"/>
            <a:ext cx="2945659" cy="496332"/>
          </a:xfrm>
          <a:prstGeom prst="rect">
            <a:avLst/>
          </a:prstGeom>
        </p:spPr>
        <p:txBody>
          <a:bodyPr vert="horz" lIns="91432" tIns="45716" rIns="91432" bIns="45716" rtlCol="0" anchor="b"/>
          <a:lstStyle>
            <a:lvl1pPr algn="r">
              <a:defRPr sz="1200"/>
            </a:lvl1pPr>
          </a:lstStyle>
          <a:p>
            <a:fld id="{FC5ECCAA-5C7A-408B-9F67-6D5DCD62711B}" type="slidenum">
              <a:rPr lang="de-DE" smtClean="0"/>
              <a:t>‹Nr.›</a:t>
            </a:fld>
            <a:endParaRPr lang="de-DE"/>
          </a:p>
        </p:txBody>
      </p:sp>
    </p:spTree>
    <p:extLst>
      <p:ext uri="{BB962C8B-B14F-4D97-AF65-F5344CB8AC3E}">
        <p14:creationId xmlns:p14="http://schemas.microsoft.com/office/powerpoint/2010/main" val="3010641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C5ECCAA-5C7A-408B-9F67-6D5DCD62711B}" type="slidenum">
              <a:rPr lang="de-DE" smtClean="0"/>
              <a:t>1</a:t>
            </a:fld>
            <a:endParaRPr lang="de-DE" dirty="0"/>
          </a:p>
        </p:txBody>
      </p:sp>
    </p:spTree>
    <p:extLst>
      <p:ext uri="{BB962C8B-B14F-4D97-AF65-F5344CB8AC3E}">
        <p14:creationId xmlns:p14="http://schemas.microsoft.com/office/powerpoint/2010/main" val="3104092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C5ECCAA-5C7A-408B-9F67-6D5DCD62711B}" type="slidenum">
              <a:rPr lang="de-DE" smtClean="0"/>
              <a:t>2</a:t>
            </a:fld>
            <a:endParaRPr lang="de-DE"/>
          </a:p>
        </p:txBody>
      </p:sp>
    </p:spTree>
    <p:extLst>
      <p:ext uri="{BB962C8B-B14F-4D97-AF65-F5344CB8AC3E}">
        <p14:creationId xmlns:p14="http://schemas.microsoft.com/office/powerpoint/2010/main" val="264758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C5ECCAA-5C7A-408B-9F67-6D5DCD62711B}" type="slidenum">
              <a:rPr lang="de-DE" smtClean="0"/>
              <a:t>4</a:t>
            </a:fld>
            <a:endParaRPr lang="de-DE"/>
          </a:p>
        </p:txBody>
      </p:sp>
    </p:spTree>
    <p:extLst>
      <p:ext uri="{BB962C8B-B14F-4D97-AF65-F5344CB8AC3E}">
        <p14:creationId xmlns:p14="http://schemas.microsoft.com/office/powerpoint/2010/main" val="264758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C5ECCAA-5C7A-408B-9F67-6D5DCD62711B}" type="slidenum">
              <a:rPr lang="de-DE" smtClean="0"/>
              <a:t>7</a:t>
            </a:fld>
            <a:endParaRPr lang="de-DE"/>
          </a:p>
        </p:txBody>
      </p:sp>
    </p:spTree>
    <p:extLst>
      <p:ext uri="{BB962C8B-B14F-4D97-AF65-F5344CB8AC3E}">
        <p14:creationId xmlns:p14="http://schemas.microsoft.com/office/powerpoint/2010/main" val="264758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FC5ECCAA-5C7A-408B-9F67-6D5DCD62711B}" type="slidenum">
              <a:rPr lang="de-DE" smtClean="0"/>
              <a:t>13</a:t>
            </a:fld>
            <a:endParaRPr lang="de-DE"/>
          </a:p>
        </p:txBody>
      </p:sp>
    </p:spTree>
    <p:extLst>
      <p:ext uri="{BB962C8B-B14F-4D97-AF65-F5344CB8AC3E}">
        <p14:creationId xmlns:p14="http://schemas.microsoft.com/office/powerpoint/2010/main" val="33179936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55318" y="1268760"/>
            <a:ext cx="8058150" cy="1872208"/>
          </a:xfrm>
        </p:spPr>
        <p:txBody>
          <a:bodyPr anchor="b" anchorCtr="0">
            <a:noAutofit/>
          </a:bodyPr>
          <a:lstStyle>
            <a:lvl1pPr>
              <a:defRPr sz="3600" b="0">
                <a:solidFill>
                  <a:schemeClr val="accent1"/>
                </a:solidFill>
              </a:defRPr>
            </a:lvl1pPr>
          </a:lstStyle>
          <a:p>
            <a:r>
              <a:rPr lang="de-DE" noProof="0" smtClean="0"/>
              <a:t>Titelmasterformat durch Klicken bearbeiten</a:t>
            </a:r>
            <a:endParaRPr lang="de-DE" noProof="0" dirty="0"/>
          </a:p>
        </p:txBody>
      </p:sp>
      <p:sp>
        <p:nvSpPr>
          <p:cNvPr id="3" name="Untertitel 2"/>
          <p:cNvSpPr>
            <a:spLocks noGrp="1"/>
          </p:cNvSpPr>
          <p:nvPr>
            <p:ph type="subTitle" idx="1"/>
          </p:nvPr>
        </p:nvSpPr>
        <p:spPr>
          <a:xfrm>
            <a:off x="755318" y="3351350"/>
            <a:ext cx="8058150" cy="792088"/>
          </a:xfrm>
        </p:spPr>
        <p:txBody>
          <a:bodyPr>
            <a:noAutofit/>
          </a:bodyPr>
          <a:lstStyle>
            <a:lvl1pPr marL="0" indent="0" algn="l">
              <a:spcBef>
                <a:spcPts val="500"/>
              </a:spcBef>
              <a:buNone/>
              <a:defRPr sz="24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noProof="0" smtClean="0"/>
              <a:t>Formatvorlage des Untertitelmasters durch Klicken bearbeiten</a:t>
            </a:r>
            <a:endParaRPr lang="de-DE" noProof="0" dirty="0"/>
          </a:p>
        </p:txBody>
      </p:sp>
      <p:sp>
        <p:nvSpPr>
          <p:cNvPr id="14" name="Textplatzhalter 13"/>
          <p:cNvSpPr>
            <a:spLocks noGrp="1"/>
          </p:cNvSpPr>
          <p:nvPr>
            <p:ph type="body" sz="quarter" idx="10"/>
          </p:nvPr>
        </p:nvSpPr>
        <p:spPr>
          <a:xfrm>
            <a:off x="755319" y="4653136"/>
            <a:ext cx="3873018" cy="648000"/>
          </a:xfrm>
        </p:spPr>
        <p:txBody>
          <a:bodyPr anchor="b" anchorCtr="0">
            <a:normAutofit/>
          </a:bodyPr>
          <a:lstStyle>
            <a:lvl1pPr marL="0" indent="0">
              <a:spcBef>
                <a:spcPts val="500"/>
              </a:spcBef>
              <a:buFontTx/>
              <a:buNone/>
              <a:defRPr sz="2000"/>
            </a:lvl1pPr>
          </a:lstStyle>
          <a:p>
            <a:pPr lvl="0"/>
            <a:r>
              <a:rPr lang="de-DE" noProof="0" smtClean="0"/>
              <a:t>Textmasterformat bearbeiten</a:t>
            </a:r>
          </a:p>
        </p:txBody>
      </p:sp>
      <p:cxnSp>
        <p:nvCxnSpPr>
          <p:cNvPr id="15" name="Gerade Verbindung 14"/>
          <p:cNvCxnSpPr/>
          <p:nvPr userDrawn="1"/>
        </p:nvCxnSpPr>
        <p:spPr>
          <a:xfrm>
            <a:off x="433117" y="6237288"/>
            <a:ext cx="8712000"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6" name="Gruppieren 5"/>
          <p:cNvGrpSpPr/>
          <p:nvPr userDrawn="1"/>
        </p:nvGrpSpPr>
        <p:grpSpPr>
          <a:xfrm>
            <a:off x="180425" y="0"/>
            <a:ext cx="252000" cy="6858000"/>
            <a:chOff x="180425" y="0"/>
            <a:chExt cx="252000" cy="6858000"/>
          </a:xfrm>
        </p:grpSpPr>
        <p:pic>
          <p:nvPicPr>
            <p:cNvPr id="5" name="Grafi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425" y="0"/>
              <a:ext cx="252000" cy="6858000"/>
            </a:xfrm>
            <a:prstGeom prst="rect">
              <a:avLst/>
            </a:prstGeom>
          </p:spPr>
        </p:pic>
        <p:sp>
          <p:nvSpPr>
            <p:cNvPr id="16" name="Rechteck 15"/>
            <p:cNvSpPr/>
            <p:nvPr userDrawn="1"/>
          </p:nvSpPr>
          <p:spPr>
            <a:xfrm>
              <a:off x="180425" y="0"/>
              <a:ext cx="252000" cy="685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0" tIns="360000" rIns="18000" bIns="0" rtlCol="0" anchor="ctr"/>
            <a:lstStyle/>
            <a:p>
              <a:pPr marL="0" algn="r"/>
              <a:r>
                <a:rPr lang="de-DE" sz="1400" b="1" noProof="0" dirty="0" smtClean="0">
                  <a:latin typeface="Arial" pitchFamily="34" charset="0"/>
                  <a:cs typeface="Arial" pitchFamily="34" charset="0"/>
                </a:rPr>
                <a:t>www.oeko.de</a:t>
              </a:r>
              <a:endParaRPr lang="de-DE" sz="1400" b="1" noProof="0" dirty="0">
                <a:latin typeface="Arial" pitchFamily="34" charset="0"/>
                <a:cs typeface="Arial" pitchFamily="34" charset="0"/>
              </a:endParaRPr>
            </a:p>
          </p:txBody>
        </p:sp>
      </p:grpSp>
      <p:cxnSp>
        <p:nvCxnSpPr>
          <p:cNvPr id="17" name="Gerade Verbindung 16"/>
          <p:cNvCxnSpPr/>
          <p:nvPr userDrawn="1"/>
        </p:nvCxnSpPr>
        <p:spPr>
          <a:xfrm>
            <a:off x="433117" y="1124744"/>
            <a:ext cx="8710883" cy="0"/>
          </a:xfrm>
          <a:prstGeom prst="line">
            <a:avLst/>
          </a:prstGeom>
          <a:ln w="12700">
            <a:solidFill>
              <a:srgbClr val="97BF0D"/>
            </a:solidFill>
          </a:ln>
        </p:spPr>
        <p:style>
          <a:lnRef idx="1">
            <a:schemeClr val="accent1"/>
          </a:lnRef>
          <a:fillRef idx="0">
            <a:schemeClr val="accent1"/>
          </a:fillRef>
          <a:effectRef idx="0">
            <a:schemeClr val="accent1"/>
          </a:effectRef>
          <a:fontRef idx="minor">
            <a:schemeClr val="tx1"/>
          </a:fontRef>
        </p:style>
      </p:cxnSp>
      <p:pic>
        <p:nvPicPr>
          <p:cNvPr id="12" name="Grafik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03600" y="241199"/>
            <a:ext cx="2509200" cy="753185"/>
          </a:xfrm>
          <a:prstGeom prst="rect">
            <a:avLst/>
          </a:prstGeom>
        </p:spPr>
      </p:pic>
    </p:spTree>
    <p:extLst>
      <p:ext uri="{BB962C8B-B14F-4D97-AF65-F5344CB8AC3E}">
        <p14:creationId xmlns:p14="http://schemas.microsoft.com/office/powerpoint/2010/main" val="6361090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ern">
    <p:spTree>
      <p:nvGrpSpPr>
        <p:cNvPr id="1" name=""/>
        <p:cNvGrpSpPr/>
        <p:nvPr/>
      </p:nvGrpSpPr>
      <p:grpSpPr>
        <a:xfrm>
          <a:off x="0" y="0"/>
          <a:ext cx="0" cy="0"/>
          <a:chOff x="0" y="0"/>
          <a:chExt cx="0" cy="0"/>
        </a:xfrm>
      </p:grpSpPr>
      <p:sp>
        <p:nvSpPr>
          <p:cNvPr id="2" name="Titel 1"/>
          <p:cNvSpPr>
            <a:spLocks noGrp="1"/>
          </p:cNvSpPr>
          <p:nvPr>
            <p:ph type="ctrTitle"/>
          </p:nvPr>
        </p:nvSpPr>
        <p:spPr>
          <a:xfrm>
            <a:off x="755318" y="619200"/>
            <a:ext cx="8058150" cy="1872208"/>
          </a:xfrm>
        </p:spPr>
        <p:txBody>
          <a:bodyPr anchor="b" anchorCtr="0">
            <a:noAutofit/>
          </a:bodyPr>
          <a:lstStyle>
            <a:lvl1pPr>
              <a:defRPr sz="3600" b="0">
                <a:solidFill>
                  <a:schemeClr val="accent1"/>
                </a:solidFill>
              </a:defRPr>
            </a:lvl1pPr>
          </a:lstStyle>
          <a:p>
            <a:r>
              <a:rPr lang="de-DE" noProof="0" smtClean="0"/>
              <a:t>Titelmasterformat durch Klicken bearbeiten</a:t>
            </a:r>
            <a:endParaRPr lang="de-DE" noProof="0" dirty="0"/>
          </a:p>
        </p:txBody>
      </p:sp>
      <p:sp>
        <p:nvSpPr>
          <p:cNvPr id="3" name="Untertitel 2"/>
          <p:cNvSpPr>
            <a:spLocks noGrp="1"/>
          </p:cNvSpPr>
          <p:nvPr>
            <p:ph type="subTitle" idx="1"/>
          </p:nvPr>
        </p:nvSpPr>
        <p:spPr>
          <a:xfrm>
            <a:off x="755318" y="2703600"/>
            <a:ext cx="8058150" cy="792088"/>
          </a:xfrm>
        </p:spPr>
        <p:txBody>
          <a:bodyPr>
            <a:noAutofit/>
          </a:bodyPr>
          <a:lstStyle>
            <a:lvl1pPr marL="0" indent="0" algn="l">
              <a:spcBef>
                <a:spcPts val="500"/>
              </a:spcBef>
              <a:buNone/>
              <a:defRPr sz="24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noProof="0" smtClean="0"/>
              <a:t>Formatvorlage des Untertitelmasters durch Klicken bearbeiten</a:t>
            </a:r>
            <a:endParaRPr lang="de-DE" noProof="0" dirty="0"/>
          </a:p>
        </p:txBody>
      </p:sp>
      <p:sp>
        <p:nvSpPr>
          <p:cNvPr id="14" name="Textplatzhalter 13"/>
          <p:cNvSpPr>
            <a:spLocks noGrp="1"/>
          </p:cNvSpPr>
          <p:nvPr>
            <p:ph type="body" sz="quarter" idx="10"/>
          </p:nvPr>
        </p:nvSpPr>
        <p:spPr>
          <a:xfrm>
            <a:off x="755319" y="3718800"/>
            <a:ext cx="3873018" cy="648000"/>
          </a:xfrm>
        </p:spPr>
        <p:txBody>
          <a:bodyPr anchor="b" anchorCtr="0">
            <a:normAutofit/>
          </a:bodyPr>
          <a:lstStyle>
            <a:lvl1pPr marL="0" indent="0">
              <a:spcBef>
                <a:spcPts val="500"/>
              </a:spcBef>
              <a:buFontTx/>
              <a:buNone/>
              <a:defRPr sz="2000"/>
            </a:lvl1pPr>
          </a:lstStyle>
          <a:p>
            <a:pPr lvl="0"/>
            <a:r>
              <a:rPr lang="de-DE" noProof="0" smtClean="0"/>
              <a:t>Textmasterformat bearbeiten</a:t>
            </a:r>
          </a:p>
        </p:txBody>
      </p:sp>
      <p:cxnSp>
        <p:nvCxnSpPr>
          <p:cNvPr id="17" name="Gerade Verbindung 16"/>
          <p:cNvCxnSpPr/>
          <p:nvPr userDrawn="1"/>
        </p:nvCxnSpPr>
        <p:spPr>
          <a:xfrm>
            <a:off x="433117" y="1124744"/>
            <a:ext cx="8710883"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Textplatzhalter 13"/>
          <p:cNvSpPr>
            <a:spLocks noGrp="1"/>
          </p:cNvSpPr>
          <p:nvPr>
            <p:ph type="body" sz="quarter" idx="11"/>
          </p:nvPr>
        </p:nvSpPr>
        <p:spPr>
          <a:xfrm>
            <a:off x="4932363" y="3718800"/>
            <a:ext cx="3873018" cy="648000"/>
          </a:xfrm>
        </p:spPr>
        <p:txBody>
          <a:bodyPr anchor="b" anchorCtr="0">
            <a:normAutofit/>
          </a:bodyPr>
          <a:lstStyle>
            <a:lvl1pPr marL="0" indent="0" algn="r">
              <a:spcBef>
                <a:spcPts val="500"/>
              </a:spcBef>
              <a:buFontTx/>
              <a:buNone/>
              <a:defRPr sz="2000"/>
            </a:lvl1pPr>
          </a:lstStyle>
          <a:p>
            <a:pPr lvl="0"/>
            <a:r>
              <a:rPr lang="de-DE" noProof="0" smtClean="0"/>
              <a:t>Textmasterformat bearbeiten</a:t>
            </a:r>
          </a:p>
        </p:txBody>
      </p:sp>
      <p:cxnSp>
        <p:nvCxnSpPr>
          <p:cNvPr id="12" name="Gerade Verbindung 11"/>
          <p:cNvCxnSpPr/>
          <p:nvPr userDrawn="1"/>
        </p:nvCxnSpPr>
        <p:spPr>
          <a:xfrm>
            <a:off x="433117" y="6237288"/>
            <a:ext cx="8712000"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3" name="Gruppieren 12"/>
          <p:cNvGrpSpPr/>
          <p:nvPr userDrawn="1"/>
        </p:nvGrpSpPr>
        <p:grpSpPr>
          <a:xfrm>
            <a:off x="180425" y="0"/>
            <a:ext cx="252000" cy="6858000"/>
            <a:chOff x="180425" y="0"/>
            <a:chExt cx="252000" cy="6858000"/>
          </a:xfrm>
        </p:grpSpPr>
        <p:pic>
          <p:nvPicPr>
            <p:cNvPr id="16" name="Grafik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425" y="0"/>
              <a:ext cx="252000" cy="6858000"/>
            </a:xfrm>
            <a:prstGeom prst="rect">
              <a:avLst/>
            </a:prstGeom>
          </p:spPr>
        </p:pic>
        <p:sp>
          <p:nvSpPr>
            <p:cNvPr id="18" name="Rechteck 17"/>
            <p:cNvSpPr/>
            <p:nvPr userDrawn="1"/>
          </p:nvSpPr>
          <p:spPr>
            <a:xfrm>
              <a:off x="180425" y="0"/>
              <a:ext cx="252000" cy="685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0" tIns="360000" rIns="18000" bIns="0" rtlCol="0" anchor="ctr"/>
            <a:lstStyle/>
            <a:p>
              <a:pPr marL="0" algn="r"/>
              <a:r>
                <a:rPr lang="de-DE" sz="1400" b="1" noProof="0" dirty="0" smtClean="0">
                  <a:latin typeface="Arial" pitchFamily="34" charset="0"/>
                  <a:cs typeface="Arial" pitchFamily="34" charset="0"/>
                </a:rPr>
                <a:t>www.oeko.de</a:t>
              </a:r>
              <a:endParaRPr lang="de-DE" sz="1400" b="1" noProof="0" dirty="0">
                <a:latin typeface="Arial" pitchFamily="34" charset="0"/>
                <a:cs typeface="Arial" pitchFamily="34" charset="0"/>
              </a:endParaRPr>
            </a:p>
          </p:txBody>
        </p:sp>
      </p:grpSp>
      <p:pic>
        <p:nvPicPr>
          <p:cNvPr id="15" name="Grafik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03600" y="241199"/>
            <a:ext cx="2509200" cy="753185"/>
          </a:xfrm>
          <a:prstGeom prst="rect">
            <a:avLst/>
          </a:prstGeom>
        </p:spPr>
      </p:pic>
    </p:spTree>
    <p:extLst>
      <p:ext uri="{BB962C8B-B14F-4D97-AF65-F5344CB8AC3E}">
        <p14:creationId xmlns:p14="http://schemas.microsoft.com/office/powerpoint/2010/main" val="4967494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folie mit einem Bild">
    <p:spTree>
      <p:nvGrpSpPr>
        <p:cNvPr id="1" name=""/>
        <p:cNvGrpSpPr/>
        <p:nvPr/>
      </p:nvGrpSpPr>
      <p:grpSpPr>
        <a:xfrm>
          <a:off x="0" y="0"/>
          <a:ext cx="0" cy="0"/>
          <a:chOff x="0" y="0"/>
          <a:chExt cx="0" cy="0"/>
        </a:xfrm>
      </p:grpSpPr>
      <p:sp>
        <p:nvSpPr>
          <p:cNvPr id="2" name="Titel 1"/>
          <p:cNvSpPr>
            <a:spLocks noGrp="1"/>
          </p:cNvSpPr>
          <p:nvPr>
            <p:ph type="ctrTitle"/>
          </p:nvPr>
        </p:nvSpPr>
        <p:spPr>
          <a:xfrm>
            <a:off x="755650" y="1260000"/>
            <a:ext cx="8058150" cy="1872208"/>
          </a:xfrm>
        </p:spPr>
        <p:txBody>
          <a:bodyPr anchor="b" anchorCtr="0">
            <a:noAutofit/>
          </a:bodyPr>
          <a:lstStyle>
            <a:lvl1pPr>
              <a:defRPr sz="3600" b="0">
                <a:solidFill>
                  <a:schemeClr val="accent1"/>
                </a:solidFill>
              </a:defRPr>
            </a:lvl1pPr>
          </a:lstStyle>
          <a:p>
            <a:r>
              <a:rPr lang="de-DE" noProof="0" smtClean="0"/>
              <a:t>Titelmasterformat durch Klicken bearbeiten</a:t>
            </a:r>
            <a:endParaRPr lang="de-DE" noProof="0" dirty="0"/>
          </a:p>
        </p:txBody>
      </p:sp>
      <p:sp>
        <p:nvSpPr>
          <p:cNvPr id="3" name="Untertitel 2"/>
          <p:cNvSpPr>
            <a:spLocks noGrp="1"/>
          </p:cNvSpPr>
          <p:nvPr>
            <p:ph type="subTitle" idx="1" hasCustomPrompt="1"/>
          </p:nvPr>
        </p:nvSpPr>
        <p:spPr>
          <a:xfrm>
            <a:off x="755318" y="3348000"/>
            <a:ext cx="4680778" cy="792088"/>
          </a:xfrm>
        </p:spPr>
        <p:txBody>
          <a:bodyPr>
            <a:noAutofit/>
          </a:bodyPr>
          <a:lstStyle>
            <a:lvl1pPr marL="0" indent="0" algn="l">
              <a:spcBef>
                <a:spcPts val="500"/>
              </a:spcBef>
              <a:buNone/>
              <a:defRPr sz="24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noProof="0" dirty="0" smtClean="0"/>
              <a:t>Formatvorlage des Untertitel-masters durch Klicken bearbeiten</a:t>
            </a:r>
            <a:endParaRPr lang="de-DE" noProof="0" dirty="0"/>
          </a:p>
        </p:txBody>
      </p:sp>
      <p:sp>
        <p:nvSpPr>
          <p:cNvPr id="14" name="Textplatzhalter 13"/>
          <p:cNvSpPr>
            <a:spLocks noGrp="1"/>
          </p:cNvSpPr>
          <p:nvPr>
            <p:ph type="body" sz="quarter" idx="10"/>
          </p:nvPr>
        </p:nvSpPr>
        <p:spPr>
          <a:xfrm>
            <a:off x="755319" y="4572000"/>
            <a:ext cx="3873018" cy="1080000"/>
          </a:xfrm>
        </p:spPr>
        <p:txBody>
          <a:bodyPr anchor="b" anchorCtr="0">
            <a:normAutofit/>
          </a:bodyPr>
          <a:lstStyle>
            <a:lvl1pPr marL="0" indent="0">
              <a:spcBef>
                <a:spcPts val="500"/>
              </a:spcBef>
              <a:buFontTx/>
              <a:buNone/>
              <a:defRPr sz="2000"/>
            </a:lvl1pPr>
          </a:lstStyle>
          <a:p>
            <a:pPr lvl="0"/>
            <a:r>
              <a:rPr lang="de-DE" noProof="0" smtClean="0"/>
              <a:t>Textmasterformat bearbeiten</a:t>
            </a:r>
          </a:p>
        </p:txBody>
      </p:sp>
      <p:cxnSp>
        <p:nvCxnSpPr>
          <p:cNvPr id="17" name="Gerade Verbindung 16"/>
          <p:cNvCxnSpPr/>
          <p:nvPr userDrawn="1"/>
        </p:nvCxnSpPr>
        <p:spPr>
          <a:xfrm>
            <a:off x="433117" y="1124744"/>
            <a:ext cx="8710883" cy="0"/>
          </a:xfrm>
          <a:prstGeom prst="line">
            <a:avLst/>
          </a:prstGeom>
          <a:ln w="12700">
            <a:solidFill>
              <a:srgbClr val="97BF0D"/>
            </a:solidFill>
          </a:ln>
        </p:spPr>
        <p:style>
          <a:lnRef idx="1">
            <a:schemeClr val="accent1"/>
          </a:lnRef>
          <a:fillRef idx="0">
            <a:schemeClr val="accent1"/>
          </a:fillRef>
          <a:effectRef idx="0">
            <a:schemeClr val="accent1"/>
          </a:effectRef>
          <a:fontRef idx="minor">
            <a:schemeClr val="tx1"/>
          </a:fontRef>
        </p:style>
      </p:cxnSp>
      <p:cxnSp>
        <p:nvCxnSpPr>
          <p:cNvPr id="11" name="Gerade Verbindung 10"/>
          <p:cNvCxnSpPr/>
          <p:nvPr userDrawn="1"/>
        </p:nvCxnSpPr>
        <p:spPr>
          <a:xfrm>
            <a:off x="433117" y="6237288"/>
            <a:ext cx="8712000" cy="0"/>
          </a:xfrm>
          <a:prstGeom prst="line">
            <a:avLst/>
          </a:prstGeom>
          <a:ln w="12700">
            <a:solidFill>
              <a:srgbClr val="97BF0D"/>
            </a:solidFill>
          </a:ln>
        </p:spPr>
        <p:style>
          <a:lnRef idx="1">
            <a:schemeClr val="accent1"/>
          </a:lnRef>
          <a:fillRef idx="0">
            <a:schemeClr val="accent1"/>
          </a:fillRef>
          <a:effectRef idx="0">
            <a:schemeClr val="accent1"/>
          </a:effectRef>
          <a:fontRef idx="minor">
            <a:schemeClr val="tx1"/>
          </a:fontRef>
        </p:style>
      </p:cxnSp>
      <p:grpSp>
        <p:nvGrpSpPr>
          <p:cNvPr id="10" name="Gruppieren 9"/>
          <p:cNvGrpSpPr/>
          <p:nvPr userDrawn="1"/>
        </p:nvGrpSpPr>
        <p:grpSpPr>
          <a:xfrm>
            <a:off x="180425" y="0"/>
            <a:ext cx="252000" cy="6858000"/>
            <a:chOff x="180425" y="0"/>
            <a:chExt cx="252000" cy="6858000"/>
          </a:xfrm>
        </p:grpSpPr>
        <p:pic>
          <p:nvPicPr>
            <p:cNvPr id="13" name="Grafik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425" y="0"/>
              <a:ext cx="252000" cy="6858000"/>
            </a:xfrm>
            <a:prstGeom prst="rect">
              <a:avLst/>
            </a:prstGeom>
          </p:spPr>
        </p:pic>
        <p:sp>
          <p:nvSpPr>
            <p:cNvPr id="15" name="Rechteck 14"/>
            <p:cNvSpPr/>
            <p:nvPr userDrawn="1"/>
          </p:nvSpPr>
          <p:spPr>
            <a:xfrm>
              <a:off x="180425" y="0"/>
              <a:ext cx="252000" cy="685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0" tIns="360000" rIns="18000" bIns="0" rtlCol="0" anchor="ctr"/>
            <a:lstStyle/>
            <a:p>
              <a:pPr marL="0" algn="r"/>
              <a:r>
                <a:rPr lang="de-DE" sz="1400" b="1" noProof="0" dirty="0" smtClean="0">
                  <a:latin typeface="Arial" pitchFamily="34" charset="0"/>
                  <a:cs typeface="Arial" pitchFamily="34" charset="0"/>
                </a:rPr>
                <a:t>www.oeko.de</a:t>
              </a:r>
              <a:endParaRPr lang="de-DE" sz="1400" b="1" noProof="0" dirty="0">
                <a:latin typeface="Arial" pitchFamily="34" charset="0"/>
                <a:cs typeface="Arial" pitchFamily="34" charset="0"/>
              </a:endParaRPr>
            </a:p>
          </p:txBody>
        </p:sp>
      </p:grpSp>
      <p:pic>
        <p:nvPicPr>
          <p:cNvPr id="12" name="Grafik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03600" y="241199"/>
            <a:ext cx="2509200" cy="753185"/>
          </a:xfrm>
          <a:prstGeom prst="rect">
            <a:avLst/>
          </a:prstGeom>
        </p:spPr>
      </p:pic>
    </p:spTree>
    <p:extLst>
      <p:ext uri="{BB962C8B-B14F-4D97-AF65-F5344CB8AC3E}">
        <p14:creationId xmlns:p14="http://schemas.microsoft.com/office/powerpoint/2010/main" val="21947975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5" name="Titelplatzhalter 1"/>
          <p:cNvSpPr>
            <a:spLocks noGrp="1"/>
          </p:cNvSpPr>
          <p:nvPr>
            <p:ph type="title"/>
          </p:nvPr>
        </p:nvSpPr>
        <p:spPr>
          <a:xfrm>
            <a:off x="755649" y="288000"/>
            <a:ext cx="8064501" cy="792000"/>
          </a:xfrm>
          <a:prstGeom prst="rect">
            <a:avLst/>
          </a:prstGeom>
        </p:spPr>
        <p:txBody>
          <a:bodyPr vert="horz" lIns="0" tIns="0" rIns="0" bIns="0" rtlCol="0" anchor="b" anchorCtr="0">
            <a:noAutofit/>
          </a:bodyPr>
          <a:lstStyle>
            <a:lvl1pPr>
              <a:defRPr>
                <a:solidFill>
                  <a:schemeClr val="accent1"/>
                </a:solidFill>
              </a:defRPr>
            </a:lvl1pPr>
          </a:lstStyle>
          <a:p>
            <a:r>
              <a:rPr lang="de-DE" noProof="0" smtClean="0"/>
              <a:t>Titelmasterformat durch Klicken bearbeiten</a:t>
            </a:r>
            <a:endParaRPr lang="de-DE" noProof="0" dirty="0"/>
          </a:p>
        </p:txBody>
      </p:sp>
      <p:sp>
        <p:nvSpPr>
          <p:cNvPr id="3" name="Textplatzhalter 2"/>
          <p:cNvSpPr>
            <a:spLocks noGrp="1"/>
          </p:cNvSpPr>
          <p:nvPr>
            <p:ph type="body" sz="quarter" idx="11"/>
          </p:nvPr>
        </p:nvSpPr>
        <p:spPr>
          <a:xfrm>
            <a:off x="755650" y="1484313"/>
            <a:ext cx="8064500" cy="4537075"/>
          </a:xfrm>
        </p:spPr>
        <p:txBody>
          <a:bodyPr/>
          <a:lstStyle>
            <a:lvl1pPr marL="0" indent="0">
              <a:lnSpc>
                <a:spcPct val="100000"/>
              </a:lnSpc>
              <a:spcBef>
                <a:spcPts val="1200"/>
              </a:spcBef>
              <a:spcAft>
                <a:spcPts val="0"/>
              </a:spcAft>
              <a:buClr>
                <a:schemeClr val="accent1"/>
              </a:buClr>
              <a:buSzPct val="100000"/>
              <a:buFont typeface="+mj-lt"/>
              <a:buNone/>
              <a:defRPr sz="2200">
                <a:solidFill>
                  <a:schemeClr val="tx1"/>
                </a:solidFill>
              </a:defRPr>
            </a:lvl1pPr>
            <a:lvl2pPr marL="252000" indent="-252000">
              <a:lnSpc>
                <a:spcPct val="100000"/>
              </a:lnSpc>
              <a:spcBef>
                <a:spcPts val="1200"/>
              </a:spcBef>
              <a:spcAft>
                <a:spcPts val="0"/>
              </a:spcAft>
              <a:buClr>
                <a:schemeClr val="accent1"/>
              </a:buClr>
              <a:buSzPct val="80000"/>
              <a:buFont typeface="Arial" pitchFamily="34" charset="0"/>
              <a:buChar char="●"/>
              <a:defRPr sz="2000">
                <a:solidFill>
                  <a:schemeClr val="tx1"/>
                </a:solidFill>
              </a:defRPr>
            </a:lvl2pPr>
            <a:lvl3pPr marL="504000" indent="-252000">
              <a:lnSpc>
                <a:spcPct val="100000"/>
              </a:lnSpc>
              <a:spcBef>
                <a:spcPts val="1200"/>
              </a:spcBef>
              <a:spcAft>
                <a:spcPts val="0"/>
              </a:spcAft>
              <a:buClr>
                <a:schemeClr val="accent1"/>
              </a:buClr>
              <a:buSzPct val="80000"/>
              <a:buFont typeface="Arial" pitchFamily="34" charset="0"/>
              <a:buChar char="‒"/>
              <a:defRPr sz="1800"/>
            </a:lvl3pPr>
            <a:lvl4pPr>
              <a:defRPr sz="1600">
                <a:latin typeface="Arial" pitchFamily="34" charset="0"/>
                <a:cs typeface="Arial" pitchFamily="34" charset="0"/>
              </a:defRPr>
            </a:lvl4pPr>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p:txBody>
      </p:sp>
      <p:sp>
        <p:nvSpPr>
          <p:cNvPr id="11" name="Textplatzhalter 11"/>
          <p:cNvSpPr>
            <a:spLocks noGrp="1"/>
          </p:cNvSpPr>
          <p:nvPr>
            <p:ph type="body" sz="quarter" idx="23"/>
          </p:nvPr>
        </p:nvSpPr>
        <p:spPr>
          <a:xfrm>
            <a:off x="4932363" y="6381750"/>
            <a:ext cx="3384053" cy="432048"/>
          </a:xfrm>
        </p:spPr>
        <p:txBody>
          <a:bodyPr/>
          <a:lstStyle>
            <a:lvl1pPr marL="0" indent="0">
              <a:lnSpc>
                <a:spcPct val="100000"/>
              </a:lnSpc>
              <a:spcBef>
                <a:spcPts val="0"/>
              </a:spcBef>
              <a:buFontTx/>
              <a:buNone/>
              <a:defRPr sz="800" b="0">
                <a:solidFill>
                  <a:schemeClr val="tx1"/>
                </a:solidFill>
              </a:defRPr>
            </a:lvl1pPr>
            <a:lvl2pPr marL="0" indent="0">
              <a:lnSpc>
                <a:spcPct val="100000"/>
              </a:lnSpc>
              <a:spcBef>
                <a:spcPts val="0"/>
              </a:spcBef>
              <a:buFontTx/>
              <a:buNone/>
              <a:defRPr sz="800" b="0">
                <a:solidFill>
                  <a:schemeClr val="tx1"/>
                </a:solidFill>
              </a:defRPr>
            </a:lvl2pPr>
            <a:lvl3pPr marL="0" indent="0">
              <a:lnSpc>
                <a:spcPct val="100000"/>
              </a:lnSpc>
              <a:spcBef>
                <a:spcPts val="0"/>
              </a:spcBef>
              <a:buFontTx/>
              <a:buNone/>
              <a:defRPr sz="800" b="0">
                <a:solidFill>
                  <a:schemeClr val="tx1"/>
                </a:solidFill>
              </a:defRPr>
            </a:lvl3pPr>
            <a:lvl4pPr marL="0" indent="0">
              <a:lnSpc>
                <a:spcPct val="100000"/>
              </a:lnSpc>
              <a:buFontTx/>
              <a:buNone/>
              <a:defRPr sz="800" b="0">
                <a:solidFill>
                  <a:schemeClr val="tx1"/>
                </a:solidFill>
              </a:defRPr>
            </a:lvl4pPr>
            <a:lvl5pPr marL="0" indent="0">
              <a:lnSpc>
                <a:spcPct val="100000"/>
              </a:lnSpc>
              <a:buFontTx/>
              <a:buNone/>
              <a:defRPr sz="800" b="0">
                <a:solidFill>
                  <a:schemeClr val="tx1"/>
                </a:solidFill>
              </a:defRPr>
            </a:lvl5pPr>
          </a:lstStyle>
          <a:p>
            <a:pPr lvl="0"/>
            <a:r>
              <a:rPr lang="de-DE" noProof="0" smtClean="0"/>
              <a:t>Textmasterformat bearbeiten</a:t>
            </a:r>
          </a:p>
        </p:txBody>
      </p:sp>
      <p:sp>
        <p:nvSpPr>
          <p:cNvPr id="7" name="Fußzeilenplatzhalter 4"/>
          <p:cNvSpPr>
            <a:spLocks noGrp="1"/>
          </p:cNvSpPr>
          <p:nvPr>
            <p:ph type="ftr" sz="quarter" idx="3"/>
          </p:nvPr>
        </p:nvSpPr>
        <p:spPr>
          <a:xfrm>
            <a:off x="755650" y="6381750"/>
            <a:ext cx="3887788" cy="365125"/>
          </a:xfrm>
          <a:prstGeom prst="rect">
            <a:avLst/>
          </a:prstGeom>
        </p:spPr>
        <p:txBody>
          <a:bodyPr vert="horz" lIns="0" tIns="0" rIns="0" bIns="0" rtlCol="0" anchor="t" anchorCtr="0"/>
          <a:lstStyle>
            <a:lvl1pPr algn="l">
              <a:defRPr sz="800">
                <a:solidFill>
                  <a:schemeClr val="tx1"/>
                </a:solidFill>
              </a:defRPr>
            </a:lvl1pPr>
          </a:lstStyle>
          <a:p>
            <a:r>
              <a:rPr lang="de-DE" noProof="0" dirty="0" err="1" smtClean="0"/>
              <a:t>Vortragstitel│Referentenname│Ort│Datum</a:t>
            </a:r>
            <a:endParaRPr lang="de-DE" noProof="0" dirty="0"/>
          </a:p>
        </p:txBody>
      </p:sp>
    </p:spTree>
    <p:extLst>
      <p:ext uri="{BB962C8B-B14F-4D97-AF65-F5344CB8AC3E}">
        <p14:creationId xmlns:p14="http://schemas.microsoft.com/office/powerpoint/2010/main" val="382185383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eues Kapitel">
    <p:spTree>
      <p:nvGrpSpPr>
        <p:cNvPr id="1" name=""/>
        <p:cNvGrpSpPr/>
        <p:nvPr/>
      </p:nvGrpSpPr>
      <p:grpSpPr>
        <a:xfrm>
          <a:off x="0" y="0"/>
          <a:ext cx="0" cy="0"/>
          <a:chOff x="0" y="0"/>
          <a:chExt cx="0" cy="0"/>
        </a:xfrm>
      </p:grpSpPr>
      <p:sp>
        <p:nvSpPr>
          <p:cNvPr id="2" name="Titel 1"/>
          <p:cNvSpPr>
            <a:spLocks noGrp="1"/>
          </p:cNvSpPr>
          <p:nvPr>
            <p:ph type="title"/>
          </p:nvPr>
        </p:nvSpPr>
        <p:spPr>
          <a:xfrm>
            <a:off x="745654" y="2066925"/>
            <a:ext cx="8074496" cy="1362075"/>
          </a:xfrm>
        </p:spPr>
        <p:txBody>
          <a:bodyPr anchor="t"/>
          <a:lstStyle>
            <a:lvl1pPr algn="l">
              <a:defRPr sz="3600" b="0" cap="none" baseline="0">
                <a:solidFill>
                  <a:schemeClr val="accent1"/>
                </a:solidFill>
              </a:defRPr>
            </a:lvl1pPr>
          </a:lstStyle>
          <a:p>
            <a:r>
              <a:rPr lang="de-DE" noProof="0" smtClean="0"/>
              <a:t>Titelmasterformat durch Klicken bearbeiten</a:t>
            </a:r>
            <a:endParaRPr lang="de-DE" noProof="0" dirty="0"/>
          </a:p>
        </p:txBody>
      </p:sp>
      <p:sp>
        <p:nvSpPr>
          <p:cNvPr id="3" name="Textplatzhalter 2"/>
          <p:cNvSpPr>
            <a:spLocks noGrp="1"/>
          </p:cNvSpPr>
          <p:nvPr>
            <p:ph type="body" idx="1"/>
          </p:nvPr>
        </p:nvSpPr>
        <p:spPr>
          <a:xfrm>
            <a:off x="736650" y="3441700"/>
            <a:ext cx="8083500" cy="977900"/>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noProof="0" smtClean="0"/>
              <a:t>Textmasterformat bearbeiten</a:t>
            </a:r>
          </a:p>
        </p:txBody>
      </p:sp>
    </p:spTree>
    <p:extLst>
      <p:ext uri="{BB962C8B-B14F-4D97-AF65-F5344CB8AC3E}">
        <p14:creationId xmlns:p14="http://schemas.microsoft.com/office/powerpoint/2010/main" val="15884740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lie mit Bild und Text">
    <p:spTree>
      <p:nvGrpSpPr>
        <p:cNvPr id="1" name=""/>
        <p:cNvGrpSpPr/>
        <p:nvPr/>
      </p:nvGrpSpPr>
      <p:grpSpPr>
        <a:xfrm>
          <a:off x="0" y="0"/>
          <a:ext cx="0" cy="0"/>
          <a:chOff x="0" y="0"/>
          <a:chExt cx="0" cy="0"/>
        </a:xfrm>
      </p:grpSpPr>
      <p:sp>
        <p:nvSpPr>
          <p:cNvPr id="2" name="Titel 1"/>
          <p:cNvSpPr>
            <a:spLocks noGrp="1"/>
          </p:cNvSpPr>
          <p:nvPr>
            <p:ph type="title"/>
          </p:nvPr>
        </p:nvSpPr>
        <p:spPr>
          <a:xfrm>
            <a:off x="755649" y="288000"/>
            <a:ext cx="8064501" cy="792000"/>
          </a:xfrm>
        </p:spPr>
        <p:txBody>
          <a:bodyPr/>
          <a:lstStyle>
            <a:lvl1pPr>
              <a:defRPr>
                <a:solidFill>
                  <a:schemeClr val="accent1"/>
                </a:solidFill>
              </a:defRPr>
            </a:lvl1pPr>
          </a:lstStyle>
          <a:p>
            <a:r>
              <a:rPr lang="de-DE" noProof="0" smtClean="0"/>
              <a:t>Titelmasterformat durch Klicken bearbeiten</a:t>
            </a:r>
            <a:endParaRPr lang="de-DE" noProof="0" dirty="0"/>
          </a:p>
        </p:txBody>
      </p:sp>
      <p:sp>
        <p:nvSpPr>
          <p:cNvPr id="8" name="Textplatzhalter 4"/>
          <p:cNvSpPr>
            <a:spLocks noGrp="1"/>
          </p:cNvSpPr>
          <p:nvPr>
            <p:ph type="body" sz="quarter" idx="12"/>
          </p:nvPr>
        </p:nvSpPr>
        <p:spPr>
          <a:xfrm>
            <a:off x="4920034" y="1483201"/>
            <a:ext cx="3887788" cy="4538188"/>
          </a:xfrm>
        </p:spPr>
        <p:txBody>
          <a:bodyPr/>
          <a:lstStyle>
            <a:lvl1pPr>
              <a:lnSpc>
                <a:spcPct val="100000"/>
              </a:lnSpc>
              <a:buSzPct val="80000"/>
              <a:defRPr sz="2200">
                <a:solidFill>
                  <a:schemeClr val="tx1"/>
                </a:solidFill>
              </a:defRPr>
            </a:lvl1pPr>
            <a:lvl2pPr marL="504000">
              <a:lnSpc>
                <a:spcPct val="100000"/>
              </a:lnSpc>
              <a:buSzPct val="80000"/>
              <a:defRPr sz="2000"/>
            </a:lvl2pPr>
            <a:lvl3pPr marL="756000" indent="-252000">
              <a:lnSpc>
                <a:spcPct val="100000"/>
              </a:lnSpc>
              <a:spcBef>
                <a:spcPts val="1200"/>
              </a:spcBef>
              <a:buClr>
                <a:schemeClr val="accent1"/>
              </a:buClr>
              <a:buSzPct val="80000"/>
              <a:buFont typeface="Arial" pitchFamily="34" charset="0"/>
              <a:buChar char="●"/>
              <a:defRPr/>
            </a:lvl3pPr>
            <a:lvl4pPr>
              <a:defRPr sz="1800">
                <a:latin typeface="Arial" pitchFamily="34" charset="0"/>
                <a:cs typeface="Arial" pitchFamily="34" charset="0"/>
              </a:defRPr>
            </a:lvl4pPr>
          </a:lstStyle>
          <a:p>
            <a:pPr lvl="0"/>
            <a:r>
              <a:rPr lang="de-DE" noProof="0" smtClean="0"/>
              <a:t>Textmasterformat bearbeiten</a:t>
            </a:r>
          </a:p>
          <a:p>
            <a:pPr lvl="1"/>
            <a:r>
              <a:rPr lang="de-DE" noProof="0" smtClean="0"/>
              <a:t>Zweite Ebene</a:t>
            </a:r>
          </a:p>
          <a:p>
            <a:pPr lvl="2"/>
            <a:r>
              <a:rPr lang="de-DE" noProof="0" smtClean="0"/>
              <a:t>Dritte Ebene</a:t>
            </a:r>
          </a:p>
        </p:txBody>
      </p:sp>
      <p:sp>
        <p:nvSpPr>
          <p:cNvPr id="10" name="Textplatzhalter 11"/>
          <p:cNvSpPr>
            <a:spLocks noGrp="1"/>
          </p:cNvSpPr>
          <p:nvPr>
            <p:ph type="body" sz="quarter" idx="23"/>
          </p:nvPr>
        </p:nvSpPr>
        <p:spPr>
          <a:xfrm>
            <a:off x="4932363" y="6381750"/>
            <a:ext cx="3384053" cy="432048"/>
          </a:xfrm>
        </p:spPr>
        <p:txBody>
          <a:bodyPr/>
          <a:lstStyle>
            <a:lvl1pPr marL="0" indent="0">
              <a:lnSpc>
                <a:spcPct val="100000"/>
              </a:lnSpc>
              <a:spcBef>
                <a:spcPts val="0"/>
              </a:spcBef>
              <a:buFontTx/>
              <a:buNone/>
              <a:defRPr sz="800" b="0">
                <a:solidFill>
                  <a:schemeClr val="tx1"/>
                </a:solidFill>
              </a:defRPr>
            </a:lvl1pPr>
            <a:lvl2pPr marL="0" indent="0">
              <a:lnSpc>
                <a:spcPct val="100000"/>
              </a:lnSpc>
              <a:spcBef>
                <a:spcPts val="0"/>
              </a:spcBef>
              <a:buFontTx/>
              <a:buNone/>
              <a:defRPr sz="800" b="0">
                <a:solidFill>
                  <a:schemeClr val="tx1"/>
                </a:solidFill>
              </a:defRPr>
            </a:lvl2pPr>
            <a:lvl3pPr marL="0" indent="0">
              <a:lnSpc>
                <a:spcPct val="100000"/>
              </a:lnSpc>
              <a:spcBef>
                <a:spcPts val="0"/>
              </a:spcBef>
              <a:buFontTx/>
              <a:buNone/>
              <a:defRPr sz="800" b="0">
                <a:solidFill>
                  <a:schemeClr val="tx1"/>
                </a:solidFill>
              </a:defRPr>
            </a:lvl3pPr>
            <a:lvl4pPr marL="0" indent="0">
              <a:lnSpc>
                <a:spcPct val="100000"/>
              </a:lnSpc>
              <a:buFontTx/>
              <a:buNone/>
              <a:defRPr sz="800" b="0">
                <a:solidFill>
                  <a:schemeClr val="tx1"/>
                </a:solidFill>
              </a:defRPr>
            </a:lvl4pPr>
            <a:lvl5pPr marL="0" indent="0">
              <a:lnSpc>
                <a:spcPct val="100000"/>
              </a:lnSpc>
              <a:buFontTx/>
              <a:buNone/>
              <a:defRPr sz="800" b="0">
                <a:solidFill>
                  <a:schemeClr val="tx1"/>
                </a:solidFill>
              </a:defRPr>
            </a:lvl5pPr>
          </a:lstStyle>
          <a:p>
            <a:pPr lvl="0"/>
            <a:r>
              <a:rPr lang="de-DE" noProof="0" smtClean="0"/>
              <a:t>Textmasterformat bearbeiten</a:t>
            </a:r>
          </a:p>
        </p:txBody>
      </p:sp>
      <p:sp>
        <p:nvSpPr>
          <p:cNvPr id="6" name="Fußzeilenplatzhalter 4"/>
          <p:cNvSpPr>
            <a:spLocks noGrp="1"/>
          </p:cNvSpPr>
          <p:nvPr>
            <p:ph type="ftr" sz="quarter" idx="3"/>
          </p:nvPr>
        </p:nvSpPr>
        <p:spPr>
          <a:xfrm>
            <a:off x="755650" y="6381750"/>
            <a:ext cx="3887788" cy="365125"/>
          </a:xfrm>
          <a:prstGeom prst="rect">
            <a:avLst/>
          </a:prstGeom>
        </p:spPr>
        <p:txBody>
          <a:bodyPr vert="horz" lIns="0" tIns="0" rIns="0" bIns="0" rtlCol="0" anchor="t" anchorCtr="0"/>
          <a:lstStyle>
            <a:lvl1pPr>
              <a:defRPr lang="de-DE" sz="800" smtClean="0"/>
            </a:lvl1pPr>
          </a:lstStyle>
          <a:p>
            <a:r>
              <a:rPr lang="de-DE" noProof="0" dirty="0" err="1" smtClean="0"/>
              <a:t>Vortragstitel│Referentenname│Ort│Datum</a:t>
            </a:r>
            <a:endParaRPr lang="de-DE" noProof="0" dirty="0"/>
          </a:p>
        </p:txBody>
      </p:sp>
    </p:spTree>
    <p:extLst>
      <p:ext uri="{BB962C8B-B14F-4D97-AF65-F5344CB8AC3E}">
        <p14:creationId xmlns:p14="http://schemas.microsoft.com/office/powerpoint/2010/main" val="15511220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6" name="Textplatzhalter 11"/>
          <p:cNvSpPr>
            <a:spLocks noGrp="1"/>
          </p:cNvSpPr>
          <p:nvPr>
            <p:ph type="body" sz="quarter" idx="23"/>
          </p:nvPr>
        </p:nvSpPr>
        <p:spPr>
          <a:xfrm>
            <a:off x="4932363" y="6381750"/>
            <a:ext cx="3384053" cy="432048"/>
          </a:xfrm>
        </p:spPr>
        <p:txBody>
          <a:bodyPr/>
          <a:lstStyle>
            <a:lvl1pPr marL="0" indent="0">
              <a:lnSpc>
                <a:spcPct val="100000"/>
              </a:lnSpc>
              <a:spcBef>
                <a:spcPts val="0"/>
              </a:spcBef>
              <a:buFontTx/>
              <a:buNone/>
              <a:defRPr sz="800" b="0">
                <a:solidFill>
                  <a:schemeClr val="tx1"/>
                </a:solidFill>
              </a:defRPr>
            </a:lvl1pPr>
            <a:lvl2pPr marL="0" indent="0">
              <a:lnSpc>
                <a:spcPct val="100000"/>
              </a:lnSpc>
              <a:spcBef>
                <a:spcPts val="0"/>
              </a:spcBef>
              <a:buFontTx/>
              <a:buNone/>
              <a:defRPr sz="800" b="0">
                <a:solidFill>
                  <a:schemeClr val="tx1"/>
                </a:solidFill>
              </a:defRPr>
            </a:lvl2pPr>
            <a:lvl3pPr marL="0" indent="0">
              <a:lnSpc>
                <a:spcPct val="100000"/>
              </a:lnSpc>
              <a:spcBef>
                <a:spcPts val="0"/>
              </a:spcBef>
              <a:buFontTx/>
              <a:buNone/>
              <a:defRPr sz="800" b="0">
                <a:solidFill>
                  <a:schemeClr val="tx1"/>
                </a:solidFill>
              </a:defRPr>
            </a:lvl3pPr>
            <a:lvl4pPr marL="0" indent="0">
              <a:lnSpc>
                <a:spcPct val="100000"/>
              </a:lnSpc>
              <a:buFontTx/>
              <a:buNone/>
              <a:defRPr sz="800" b="0">
                <a:solidFill>
                  <a:schemeClr val="tx1"/>
                </a:solidFill>
              </a:defRPr>
            </a:lvl4pPr>
            <a:lvl5pPr marL="0" indent="0">
              <a:lnSpc>
                <a:spcPct val="100000"/>
              </a:lnSpc>
              <a:buFontTx/>
              <a:buNone/>
              <a:defRPr sz="800" b="0">
                <a:solidFill>
                  <a:schemeClr val="tx1"/>
                </a:solidFill>
              </a:defRPr>
            </a:lvl5pPr>
          </a:lstStyle>
          <a:p>
            <a:pPr lvl="0"/>
            <a:r>
              <a:rPr lang="de-DE" noProof="0" smtClean="0"/>
              <a:t>Textmasterformat bearbeiten</a:t>
            </a:r>
          </a:p>
        </p:txBody>
      </p:sp>
      <p:sp>
        <p:nvSpPr>
          <p:cNvPr id="5" name="Fußzeilenplatzhalter 4"/>
          <p:cNvSpPr>
            <a:spLocks noGrp="1"/>
          </p:cNvSpPr>
          <p:nvPr>
            <p:ph type="ftr" sz="quarter" idx="3"/>
          </p:nvPr>
        </p:nvSpPr>
        <p:spPr>
          <a:xfrm>
            <a:off x="755650" y="6381750"/>
            <a:ext cx="3887788" cy="365125"/>
          </a:xfrm>
          <a:prstGeom prst="rect">
            <a:avLst/>
          </a:prstGeom>
        </p:spPr>
        <p:txBody>
          <a:bodyPr vert="horz" lIns="0" tIns="0" rIns="0" bIns="0" rtlCol="0" anchor="t" anchorCtr="0"/>
          <a:lstStyle>
            <a:lvl1pPr>
              <a:defRPr lang="de-DE" sz="800" smtClean="0"/>
            </a:lvl1pPr>
          </a:lstStyle>
          <a:p>
            <a:r>
              <a:rPr lang="de-DE" noProof="0" dirty="0" err="1" smtClean="0"/>
              <a:t>Vortragstitel│Referentenname│Ort│Datum</a:t>
            </a:r>
            <a:endParaRPr lang="de-DE" noProof="0" dirty="0"/>
          </a:p>
        </p:txBody>
      </p:sp>
      <p:sp>
        <p:nvSpPr>
          <p:cNvPr id="7" name="Titelplatzhalter 1"/>
          <p:cNvSpPr>
            <a:spLocks noGrp="1"/>
          </p:cNvSpPr>
          <p:nvPr>
            <p:ph type="title"/>
          </p:nvPr>
        </p:nvSpPr>
        <p:spPr>
          <a:xfrm>
            <a:off x="755649" y="288000"/>
            <a:ext cx="8064501" cy="792000"/>
          </a:xfrm>
          <a:prstGeom prst="rect">
            <a:avLst/>
          </a:prstGeom>
        </p:spPr>
        <p:txBody>
          <a:bodyPr vert="horz" lIns="0" tIns="0" rIns="0" bIns="0" rtlCol="0" anchor="b" anchorCtr="0">
            <a:noAutofit/>
          </a:bodyPr>
          <a:lstStyle>
            <a:lvl1pPr>
              <a:defRPr>
                <a:solidFill>
                  <a:schemeClr val="accent1"/>
                </a:solidFill>
              </a:defRPr>
            </a:lvl1pPr>
          </a:lstStyle>
          <a:p>
            <a:r>
              <a:rPr lang="de-DE" noProof="0" smtClean="0"/>
              <a:t>Titelmasterformat durch Klicken bearbeiten</a:t>
            </a:r>
            <a:endParaRPr lang="de-DE" noProof="0" dirty="0"/>
          </a:p>
        </p:txBody>
      </p:sp>
    </p:spTree>
    <p:extLst>
      <p:ext uri="{BB962C8B-B14F-4D97-AF65-F5344CB8AC3E}">
        <p14:creationId xmlns:p14="http://schemas.microsoft.com/office/powerpoint/2010/main" val="12519898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Weiss">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095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emf"/><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55649" y="288000"/>
            <a:ext cx="8064501" cy="792000"/>
          </a:xfrm>
          <a:prstGeom prst="rect">
            <a:avLst/>
          </a:prstGeom>
        </p:spPr>
        <p:txBody>
          <a:bodyPr vert="horz" lIns="0" tIns="0" rIns="0" bIns="0" rtlCol="0" anchor="b" anchorCtr="0">
            <a:noAutofit/>
          </a:bodyPr>
          <a:lstStyle/>
          <a:p>
            <a:r>
              <a:rPr lang="de-DE" noProof="0" dirty="0" smtClean="0"/>
              <a:t>Titelmasterformat durch Klicken bearbeiten</a:t>
            </a:r>
            <a:endParaRPr lang="de-DE" noProof="0" dirty="0"/>
          </a:p>
        </p:txBody>
      </p:sp>
      <p:sp>
        <p:nvSpPr>
          <p:cNvPr id="3" name="Textplatzhalter 2"/>
          <p:cNvSpPr>
            <a:spLocks noGrp="1"/>
          </p:cNvSpPr>
          <p:nvPr>
            <p:ph type="body" idx="1"/>
          </p:nvPr>
        </p:nvSpPr>
        <p:spPr>
          <a:xfrm>
            <a:off x="755649" y="1484313"/>
            <a:ext cx="8064501" cy="4537075"/>
          </a:xfrm>
          <a:prstGeom prst="rect">
            <a:avLst/>
          </a:prstGeom>
        </p:spPr>
        <p:txBody>
          <a:bodyPr vert="horz" lIns="0" tIns="0" rIns="0" bIns="0" rtlCol="0">
            <a:noAutofit/>
          </a:bodyPr>
          <a:lstStyle/>
          <a:p>
            <a:pPr lvl="0"/>
            <a:r>
              <a:rPr lang="de-DE" noProof="0" dirty="0" smtClean="0"/>
              <a:t>Textmasterformat bearbeiten</a:t>
            </a:r>
          </a:p>
          <a:p>
            <a:pPr lvl="1"/>
            <a:r>
              <a:rPr lang="de-DE" noProof="0" dirty="0" smtClean="0"/>
              <a:t>Zweite Ebene</a:t>
            </a:r>
          </a:p>
          <a:p>
            <a:pPr lvl="3"/>
            <a:r>
              <a:rPr lang="de-DE" noProof="0" dirty="0" smtClean="0"/>
              <a:t>Dritte Ebene</a:t>
            </a:r>
            <a:endParaRPr lang="de-DE" noProof="0" dirty="0"/>
          </a:p>
        </p:txBody>
      </p:sp>
      <p:sp>
        <p:nvSpPr>
          <p:cNvPr id="13" name="Rectangle 104"/>
          <p:cNvSpPr txBox="1">
            <a:spLocks noChangeArrowheads="1"/>
          </p:cNvSpPr>
          <p:nvPr/>
        </p:nvSpPr>
        <p:spPr bwMode="auto">
          <a:xfrm>
            <a:off x="8172401" y="6381900"/>
            <a:ext cx="647750" cy="143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defPPr>
              <a:defRPr lang="de-DE"/>
            </a:defPPr>
            <a:lvl1pPr algn="l" rtl="0" eaLnBrk="0" fontAlgn="base" hangingPunct="0">
              <a:lnSpc>
                <a:spcPts val="1200"/>
              </a:lnSpc>
              <a:spcBef>
                <a:spcPct val="0"/>
              </a:spcBef>
              <a:spcAft>
                <a:spcPct val="0"/>
              </a:spcAft>
              <a:defRPr sz="1000" kern="1200">
                <a:solidFill>
                  <a:schemeClr val="tx1"/>
                </a:solidFill>
                <a:latin typeface="Arial" charset="0"/>
                <a:ea typeface="+mn-ea"/>
                <a:cs typeface="+mn-cs"/>
              </a:defRPr>
            </a:lvl1pPr>
            <a:lvl2pPr marL="457200" algn="ctr" rtl="0" eaLnBrk="0" fontAlgn="base" hangingPunct="0">
              <a:spcBef>
                <a:spcPct val="50000"/>
              </a:spcBef>
              <a:spcAft>
                <a:spcPct val="0"/>
              </a:spcAft>
              <a:defRPr sz="1400" kern="1200">
                <a:solidFill>
                  <a:schemeClr val="tx1"/>
                </a:solidFill>
                <a:latin typeface="Arial" charset="0"/>
                <a:ea typeface="+mn-ea"/>
                <a:cs typeface="+mn-cs"/>
              </a:defRPr>
            </a:lvl2pPr>
            <a:lvl3pPr marL="914400" algn="ctr" rtl="0" eaLnBrk="0" fontAlgn="base" hangingPunct="0">
              <a:spcBef>
                <a:spcPct val="50000"/>
              </a:spcBef>
              <a:spcAft>
                <a:spcPct val="0"/>
              </a:spcAft>
              <a:defRPr sz="1400" kern="1200">
                <a:solidFill>
                  <a:schemeClr val="tx1"/>
                </a:solidFill>
                <a:latin typeface="Arial" charset="0"/>
                <a:ea typeface="+mn-ea"/>
                <a:cs typeface="+mn-cs"/>
              </a:defRPr>
            </a:lvl3pPr>
            <a:lvl4pPr marL="1371600" algn="ctr" rtl="0" eaLnBrk="0" fontAlgn="base" hangingPunct="0">
              <a:spcBef>
                <a:spcPct val="50000"/>
              </a:spcBef>
              <a:spcAft>
                <a:spcPct val="0"/>
              </a:spcAft>
              <a:defRPr sz="1400" kern="1200">
                <a:solidFill>
                  <a:schemeClr val="tx1"/>
                </a:solidFill>
                <a:latin typeface="Arial" charset="0"/>
                <a:ea typeface="+mn-ea"/>
                <a:cs typeface="+mn-cs"/>
              </a:defRPr>
            </a:lvl4pPr>
            <a:lvl5pPr marL="1828800" algn="ctr" rtl="0" eaLnBrk="0" fontAlgn="base" hangingPunct="0">
              <a:spcBef>
                <a:spcPct val="5000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r"/>
            <a:fld id="{AB33EFCE-2381-4117-A797-805E5AC3594F}" type="slidenum">
              <a:rPr lang="de-DE" sz="800" noProof="0" smtClean="0">
                <a:solidFill>
                  <a:schemeClr val="accent1"/>
                </a:solidFill>
              </a:rPr>
              <a:pPr algn="r"/>
              <a:t>‹Nr.›</a:t>
            </a:fld>
            <a:endParaRPr lang="de-DE" sz="800" noProof="0" dirty="0">
              <a:solidFill>
                <a:schemeClr val="accent1"/>
              </a:solidFill>
            </a:endParaRPr>
          </a:p>
        </p:txBody>
      </p:sp>
      <p:cxnSp>
        <p:nvCxnSpPr>
          <p:cNvPr id="10" name="Gerade Verbindung 9"/>
          <p:cNvCxnSpPr/>
          <p:nvPr/>
        </p:nvCxnSpPr>
        <p:spPr>
          <a:xfrm>
            <a:off x="433117" y="6237288"/>
            <a:ext cx="8712000"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1" name="Gerade Verbindung 10"/>
          <p:cNvCxnSpPr/>
          <p:nvPr/>
        </p:nvCxnSpPr>
        <p:spPr>
          <a:xfrm>
            <a:off x="433117" y="1124744"/>
            <a:ext cx="8710883"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9" name="Gruppieren 8"/>
          <p:cNvGrpSpPr/>
          <p:nvPr/>
        </p:nvGrpSpPr>
        <p:grpSpPr>
          <a:xfrm>
            <a:off x="180425" y="0"/>
            <a:ext cx="252000" cy="6858000"/>
            <a:chOff x="180425" y="0"/>
            <a:chExt cx="252000" cy="6858000"/>
          </a:xfrm>
        </p:grpSpPr>
        <p:pic>
          <p:nvPicPr>
            <p:cNvPr id="14" name="Grafik 1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80425" y="0"/>
              <a:ext cx="252000" cy="6858000"/>
            </a:xfrm>
            <a:prstGeom prst="rect">
              <a:avLst/>
            </a:prstGeom>
          </p:spPr>
        </p:pic>
        <p:sp>
          <p:nvSpPr>
            <p:cNvPr id="15" name="Rechteck 14"/>
            <p:cNvSpPr/>
            <p:nvPr userDrawn="1"/>
          </p:nvSpPr>
          <p:spPr>
            <a:xfrm>
              <a:off x="180425" y="0"/>
              <a:ext cx="252000" cy="685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0" tIns="360000" rIns="18000" bIns="0" rtlCol="0" anchor="ctr"/>
            <a:lstStyle/>
            <a:p>
              <a:pPr marL="0" algn="r"/>
              <a:r>
                <a:rPr lang="de-DE" sz="1400" b="1" noProof="0" dirty="0" smtClean="0">
                  <a:latin typeface="Arial" pitchFamily="34" charset="0"/>
                  <a:cs typeface="Arial" pitchFamily="34" charset="0"/>
                </a:rPr>
                <a:t>www.oeko.de</a:t>
              </a:r>
              <a:endParaRPr lang="de-DE" sz="1400" b="1" noProof="0" dirty="0">
                <a:latin typeface="Arial" pitchFamily="34" charset="0"/>
                <a:cs typeface="Arial" pitchFamily="34" charset="0"/>
              </a:endParaRPr>
            </a:p>
          </p:txBody>
        </p:sp>
      </p:grpSp>
      <p:pic>
        <p:nvPicPr>
          <p:cNvPr id="4" name="Grafik 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380000" y="72000"/>
            <a:ext cx="1440000" cy="165248"/>
          </a:xfrm>
          <a:prstGeom prst="rect">
            <a:avLst/>
          </a:prstGeom>
        </p:spPr>
      </p:pic>
    </p:spTree>
    <p:extLst>
      <p:ext uri="{BB962C8B-B14F-4D97-AF65-F5344CB8AC3E}">
        <p14:creationId xmlns:p14="http://schemas.microsoft.com/office/powerpoint/2010/main" val="371820054"/>
      </p:ext>
    </p:extLst>
  </p:cSld>
  <p:clrMap bg1="lt1" tx1="dk1" bg2="lt2" tx2="dk2" accent1="accent1" accent2="accent2" accent3="accent3" accent4="accent4" accent5="accent5" accent6="accent6" hlink="hlink" folHlink="folHlink"/>
  <p:sldLayoutIdLst>
    <p:sldLayoutId id="2147483665" r:id="rId1"/>
    <p:sldLayoutId id="2147483675" r:id="rId2"/>
    <p:sldLayoutId id="2147483676" r:id="rId3"/>
    <p:sldLayoutId id="2147483666" r:id="rId4"/>
    <p:sldLayoutId id="2147483667" r:id="rId5"/>
    <p:sldLayoutId id="2147483674" r:id="rId6"/>
    <p:sldLayoutId id="2147483672" r:id="rId7"/>
    <p:sldLayoutId id="2147483673" r:id="rId8"/>
  </p:sldLayoutIdLst>
  <p:timing>
    <p:tnLst>
      <p:par>
        <p:cTn id="1" dur="indefinite" restart="never" nodeType="tmRoot"/>
      </p:par>
    </p:tnLst>
  </p:timing>
  <p:hf sldNum="0" hdr="0" dt="0"/>
  <p:txStyles>
    <p:titleStyle>
      <a:lvl1pPr algn="l" defTabSz="914400" rtl="0" eaLnBrk="1" latinLnBrk="0" hangingPunct="1">
        <a:spcBef>
          <a:spcPct val="0"/>
        </a:spcBef>
        <a:buNone/>
        <a:defRPr sz="2600" b="0" kern="1200">
          <a:solidFill>
            <a:schemeClr val="accent1"/>
          </a:solidFill>
          <a:latin typeface="Arial" pitchFamily="34" charset="0"/>
          <a:ea typeface="+mj-ea"/>
          <a:cs typeface="Arial" pitchFamily="34" charset="0"/>
        </a:defRPr>
      </a:lvl1pPr>
    </p:titleStyle>
    <p:bodyStyle>
      <a:lvl1pPr marL="252000" indent="-252000" algn="l" defTabSz="914400" rtl="0" eaLnBrk="1" latinLnBrk="0" hangingPunct="1">
        <a:lnSpc>
          <a:spcPct val="100000"/>
        </a:lnSpc>
        <a:spcBef>
          <a:spcPts val="1200"/>
        </a:spcBef>
        <a:spcAft>
          <a:spcPts val="0"/>
        </a:spcAft>
        <a:buClr>
          <a:srgbClr val="006AA4"/>
        </a:buClr>
        <a:buSzPct val="80000"/>
        <a:buFont typeface="Arial" pitchFamily="34" charset="0"/>
        <a:buChar char="●"/>
        <a:defRPr sz="2200" kern="1200">
          <a:solidFill>
            <a:schemeClr val="tx1"/>
          </a:solidFill>
          <a:latin typeface="Arial" pitchFamily="34" charset="0"/>
          <a:ea typeface="+mn-ea"/>
          <a:cs typeface="Arial" pitchFamily="34" charset="0"/>
        </a:defRPr>
      </a:lvl1pPr>
      <a:lvl2pPr marL="504000" indent="-252000" algn="l" defTabSz="914400" rtl="0" eaLnBrk="1" latinLnBrk="0" hangingPunct="1">
        <a:lnSpc>
          <a:spcPct val="100000"/>
        </a:lnSpc>
        <a:spcBef>
          <a:spcPts val="1200"/>
        </a:spcBef>
        <a:spcAft>
          <a:spcPts val="0"/>
        </a:spcAft>
        <a:buClr>
          <a:schemeClr val="accent1"/>
        </a:buClr>
        <a:buSzPct val="80000"/>
        <a:buFont typeface="Arial" pitchFamily="34" charset="0"/>
        <a:buChar char="‒"/>
        <a:defRPr sz="2000" kern="1200">
          <a:solidFill>
            <a:schemeClr val="tx1"/>
          </a:solidFill>
          <a:latin typeface="Arial" pitchFamily="34" charset="0"/>
          <a:ea typeface="+mn-ea"/>
          <a:cs typeface="Arial" pitchFamily="34" charset="0"/>
        </a:defRPr>
      </a:lvl2pPr>
      <a:lvl3pPr marL="627063" indent="-265113" algn="l" defTabSz="914400" rtl="0" eaLnBrk="1" latinLnBrk="0" hangingPunct="1">
        <a:spcBef>
          <a:spcPct val="20000"/>
        </a:spcBef>
        <a:buClr>
          <a:schemeClr val="tx2"/>
        </a:buClr>
        <a:buFont typeface="Arial" pitchFamily="34" charset="0"/>
        <a:buChar char="●"/>
        <a:defRPr sz="1800" kern="1200">
          <a:solidFill>
            <a:schemeClr val="tx1"/>
          </a:solidFill>
          <a:latin typeface="Arial" pitchFamily="34" charset="0"/>
          <a:ea typeface="+mn-ea"/>
          <a:cs typeface="Arial" pitchFamily="34" charset="0"/>
        </a:defRPr>
      </a:lvl3pPr>
      <a:lvl4pPr marL="756000" indent="-252000" algn="l" defTabSz="914400" rtl="0" eaLnBrk="1" latinLnBrk="0" hangingPunct="1">
        <a:lnSpc>
          <a:spcPct val="100000"/>
        </a:lnSpc>
        <a:spcBef>
          <a:spcPts val="1200"/>
        </a:spcBef>
        <a:spcAft>
          <a:spcPts val="0"/>
        </a:spcAft>
        <a:buClr>
          <a:schemeClr val="accent1"/>
        </a:buClr>
        <a:buSzPct val="80000"/>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de-DE" dirty="0" err="1" smtClean="0"/>
              <a:t>Alleviating</a:t>
            </a:r>
            <a:r>
              <a:rPr lang="de-DE" dirty="0" smtClean="0"/>
              <a:t> </a:t>
            </a:r>
            <a:r>
              <a:rPr lang="de-DE" dirty="0" err="1" smtClean="0"/>
              <a:t>Energy</a:t>
            </a:r>
            <a:r>
              <a:rPr lang="de-DE" dirty="0" smtClean="0"/>
              <a:t> </a:t>
            </a:r>
            <a:r>
              <a:rPr lang="de-DE" dirty="0" err="1" smtClean="0"/>
              <a:t>Poverty</a:t>
            </a:r>
            <a:r>
              <a:rPr lang="de-DE" dirty="0" smtClean="0"/>
              <a:t> in Germany</a:t>
            </a:r>
            <a:endParaRPr lang="de-DE" dirty="0"/>
          </a:p>
        </p:txBody>
      </p:sp>
      <p:sp>
        <p:nvSpPr>
          <p:cNvPr id="5" name="Untertitel 4"/>
          <p:cNvSpPr>
            <a:spLocks noGrp="1"/>
          </p:cNvSpPr>
          <p:nvPr>
            <p:ph type="subTitle" idx="1"/>
          </p:nvPr>
        </p:nvSpPr>
        <p:spPr/>
        <p:txBody>
          <a:bodyPr/>
          <a:lstStyle/>
          <a:p>
            <a:r>
              <a:rPr lang="de-DE" dirty="0" smtClean="0"/>
              <a:t>Best-</a:t>
            </a:r>
            <a:r>
              <a:rPr lang="de-DE" dirty="0"/>
              <a:t>P</a:t>
            </a:r>
            <a:r>
              <a:rPr lang="de-DE" dirty="0" smtClean="0"/>
              <a:t>ractice </a:t>
            </a:r>
            <a:r>
              <a:rPr lang="de-DE" dirty="0" err="1" smtClean="0"/>
              <a:t>from</a:t>
            </a:r>
            <a:r>
              <a:rPr lang="de-DE" dirty="0" smtClean="0"/>
              <a:t> </a:t>
            </a:r>
            <a:r>
              <a:rPr lang="de-DE" dirty="0" err="1" smtClean="0"/>
              <a:t>across</a:t>
            </a:r>
            <a:r>
              <a:rPr lang="de-DE" dirty="0" smtClean="0"/>
              <a:t> </a:t>
            </a:r>
            <a:r>
              <a:rPr lang="de-DE" dirty="0" err="1" smtClean="0"/>
              <a:t>the</a:t>
            </a:r>
            <a:r>
              <a:rPr lang="de-DE" dirty="0" smtClean="0"/>
              <a:t> EU</a:t>
            </a:r>
          </a:p>
          <a:p>
            <a:endParaRPr lang="de-DE" dirty="0" smtClean="0"/>
          </a:p>
        </p:txBody>
      </p:sp>
      <p:sp>
        <p:nvSpPr>
          <p:cNvPr id="10" name="Textplatzhalter 9"/>
          <p:cNvSpPr>
            <a:spLocks noGrp="1"/>
          </p:cNvSpPr>
          <p:nvPr>
            <p:ph type="body" sz="quarter" idx="10"/>
          </p:nvPr>
        </p:nvSpPr>
        <p:spPr>
          <a:xfrm>
            <a:off x="763643" y="3713780"/>
            <a:ext cx="8137161" cy="1675671"/>
          </a:xfrm>
        </p:spPr>
        <p:txBody>
          <a:bodyPr>
            <a:normAutofit/>
          </a:bodyPr>
          <a:lstStyle/>
          <a:p>
            <a:r>
              <a:rPr lang="de-DE" dirty="0" smtClean="0"/>
              <a:t>Viktoria </a:t>
            </a:r>
            <a:r>
              <a:rPr lang="de-DE" dirty="0" err="1" smtClean="0"/>
              <a:t>Noka</a:t>
            </a:r>
            <a:r>
              <a:rPr lang="de-DE" dirty="0" smtClean="0"/>
              <a:t>, </a:t>
            </a:r>
            <a:r>
              <a:rPr lang="de-DE" sz="1400" dirty="0" smtClean="0"/>
              <a:t>Dr. Johanna Cludius, Dr. Katja Schumacher, Katja Hünecke </a:t>
            </a:r>
          </a:p>
          <a:p>
            <a:r>
              <a:rPr lang="de-DE" dirty="0" smtClean="0"/>
              <a:t>IEPPEC 2018</a:t>
            </a:r>
          </a:p>
          <a:p>
            <a:r>
              <a:rPr lang="de-DE" dirty="0" smtClean="0"/>
              <a:t>Vienna, 25th June</a:t>
            </a:r>
            <a:endParaRPr lang="de-DE" dirty="0"/>
          </a:p>
        </p:txBody>
      </p:sp>
      <p:sp>
        <p:nvSpPr>
          <p:cNvPr id="12" name="Textfeld 11"/>
          <p:cNvSpPr txBox="1"/>
          <p:nvPr/>
        </p:nvSpPr>
        <p:spPr>
          <a:xfrm>
            <a:off x="9324528" y="4551616"/>
            <a:ext cx="2664296" cy="1754326"/>
          </a:xfrm>
          <a:prstGeom prst="rect">
            <a:avLst/>
          </a:prstGeom>
          <a:noFill/>
          <a:ln>
            <a:solidFill>
              <a:schemeClr val="accent1"/>
            </a:solidFill>
          </a:ln>
        </p:spPr>
        <p:txBody>
          <a:bodyPr wrap="square" rtlCol="0">
            <a:spAutoFit/>
          </a:bodyPr>
          <a:lstStyle/>
          <a:p>
            <a:r>
              <a:rPr lang="de-DE" sz="1200" b="1" dirty="0" smtClean="0"/>
              <a:t>Hinweis zum Bildtausch:</a:t>
            </a:r>
          </a:p>
          <a:p>
            <a:r>
              <a:rPr lang="de-DE" sz="1200" dirty="0" smtClean="0"/>
              <a:t>Bild mit der Maus markieren, dann rechte Maustaste drücken und „Bild ändern“ wählen. Neues Bild auf dem Laufwerk auswählen und einfügen. Es wird nun an der Stelle des vorhandenen Bildes eingefügt und kann/muss dann noch etwas in der Größe verändert werden.</a:t>
            </a:r>
            <a:endParaRPr lang="de-DE" sz="1200" dirty="0"/>
          </a:p>
        </p:txBody>
      </p:sp>
      <p:sp>
        <p:nvSpPr>
          <p:cNvPr id="3" name="Textfeld 2"/>
          <p:cNvSpPr txBox="1"/>
          <p:nvPr/>
        </p:nvSpPr>
        <p:spPr>
          <a:xfrm>
            <a:off x="683568" y="5473688"/>
            <a:ext cx="7777122" cy="576064"/>
          </a:xfrm>
          <a:prstGeom prst="rect">
            <a:avLst/>
          </a:prstGeom>
          <a:noFill/>
        </p:spPr>
        <p:txBody>
          <a:bodyPr wrap="square" rtlCol="0">
            <a:noAutofit/>
          </a:bodyPr>
          <a:lstStyle/>
          <a:p>
            <a:pPr>
              <a:buClr>
                <a:schemeClr val="accent1"/>
              </a:buClr>
              <a:buSzPct val="80000"/>
            </a:pPr>
            <a:r>
              <a:rPr lang="en-US" sz="1200" dirty="0"/>
              <a:t>The contents of this report are based on research conducted in the framework of the project “Perspectives of citizen participation in Germany’s energy transition taking into account distributional issues” on behalf of the German Federal Ministry of Education and Research. </a:t>
            </a:r>
            <a:endParaRPr lang="de-DE" sz="1200" dirty="0" err="1" smtClean="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5132" y="164866"/>
            <a:ext cx="504056" cy="710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651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Grafik 3" descr="image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863" y="1268760"/>
            <a:ext cx="8077150" cy="4655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ußzeilenplatzhalter 2"/>
          <p:cNvSpPr>
            <a:spLocks noGrp="1"/>
          </p:cNvSpPr>
          <p:nvPr>
            <p:ph type="ftr" sz="quarter" idx="3"/>
          </p:nvPr>
        </p:nvSpPr>
        <p:spPr/>
        <p:txBody>
          <a:bodyPr/>
          <a:lstStyle/>
          <a:p>
            <a:r>
              <a:rPr lang="de-DE" dirty="0" err="1"/>
              <a:t>Alleviating</a:t>
            </a:r>
            <a:r>
              <a:rPr lang="de-DE" dirty="0"/>
              <a:t> </a:t>
            </a:r>
            <a:r>
              <a:rPr lang="de-DE" dirty="0" err="1"/>
              <a:t>Energy</a:t>
            </a:r>
            <a:r>
              <a:rPr lang="de-DE" dirty="0"/>
              <a:t> </a:t>
            </a:r>
            <a:r>
              <a:rPr lang="de-DE" dirty="0" err="1"/>
              <a:t>Poverty</a:t>
            </a:r>
            <a:r>
              <a:rPr lang="de-DE" dirty="0"/>
              <a:t> in </a:t>
            </a:r>
            <a:r>
              <a:rPr lang="de-DE" dirty="0" err="1"/>
              <a:t>Germany│Viktoria</a:t>
            </a:r>
            <a:r>
              <a:rPr lang="de-DE" dirty="0"/>
              <a:t> Noka│Vienna│25.06.2018</a:t>
            </a:r>
          </a:p>
        </p:txBody>
      </p:sp>
      <p:sp>
        <p:nvSpPr>
          <p:cNvPr id="4" name="Titel 3"/>
          <p:cNvSpPr>
            <a:spLocks noGrp="1"/>
          </p:cNvSpPr>
          <p:nvPr>
            <p:ph type="title"/>
          </p:nvPr>
        </p:nvSpPr>
        <p:spPr/>
        <p:txBody>
          <a:bodyPr/>
          <a:lstStyle/>
          <a:p>
            <a:r>
              <a:rPr lang="de-DE" dirty="0" smtClean="0"/>
              <a:t>Scenario 2 – </a:t>
            </a:r>
            <a:r>
              <a:rPr lang="de-DE" dirty="0" err="1" smtClean="0"/>
              <a:t>Electricity</a:t>
            </a:r>
            <a:r>
              <a:rPr lang="de-DE" dirty="0" smtClean="0"/>
              <a:t> </a:t>
            </a:r>
            <a:r>
              <a:rPr lang="de-DE" dirty="0" err="1" smtClean="0"/>
              <a:t>Saving</a:t>
            </a:r>
            <a:r>
              <a:rPr lang="de-DE" dirty="0" smtClean="0"/>
              <a:t> Check</a:t>
            </a:r>
            <a:endParaRPr lang="de-DE" dirty="0"/>
          </a:p>
        </p:txBody>
      </p:sp>
      <p:cxnSp>
        <p:nvCxnSpPr>
          <p:cNvPr id="6" name="Gerade Verbindung mit Pfeil 5"/>
          <p:cNvCxnSpPr/>
          <p:nvPr/>
        </p:nvCxnSpPr>
        <p:spPr>
          <a:xfrm>
            <a:off x="1442520" y="1819026"/>
            <a:ext cx="0" cy="1332148"/>
          </a:xfrm>
          <a:prstGeom prst="straightConnector1">
            <a:avLst/>
          </a:prstGeom>
          <a:ln w="76200">
            <a:solidFill>
              <a:srgbClr val="E3004F"/>
            </a:solidFill>
            <a:tailEnd type="arrow"/>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a:off x="3463798" y="2930337"/>
            <a:ext cx="4176464" cy="1332148"/>
          </a:xfrm>
          <a:prstGeom prst="straightConnector1">
            <a:avLst/>
          </a:prstGeom>
          <a:ln w="76200">
            <a:solidFill>
              <a:srgbClr val="E3004F"/>
            </a:solidFill>
            <a:tailEnd type="arrow"/>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4643438" y="5943861"/>
            <a:ext cx="4491929" cy="365459"/>
          </a:xfrm>
          <a:prstGeom prst="rect">
            <a:avLst/>
          </a:prstGeom>
          <a:noFill/>
        </p:spPr>
        <p:txBody>
          <a:bodyPr wrap="square" rtlCol="0">
            <a:noAutofit/>
          </a:bodyPr>
          <a:lstStyle/>
          <a:p>
            <a:pPr>
              <a:buClr>
                <a:schemeClr val="accent1"/>
              </a:buClr>
              <a:buSzPct val="80000"/>
            </a:pPr>
            <a:r>
              <a:rPr lang="en-US" sz="800" dirty="0"/>
              <a:t>Source: Research Data Centre (FDZ) of the federal statistical office and statistical offices of the Laender: Income and Expenditure Survey 2013 (EVS 2013); own estimation and illustration</a:t>
            </a:r>
            <a:endParaRPr lang="de-DE" sz="800" dirty="0" err="1" smtClean="0"/>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6222544"/>
            <a:ext cx="535982" cy="63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7827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3"/>
          </p:nvPr>
        </p:nvSpPr>
        <p:spPr/>
        <p:txBody>
          <a:bodyPr/>
          <a:lstStyle/>
          <a:p>
            <a:r>
              <a:rPr lang="de-DE" dirty="0" err="1"/>
              <a:t>Alleviating</a:t>
            </a:r>
            <a:r>
              <a:rPr lang="de-DE" dirty="0"/>
              <a:t> </a:t>
            </a:r>
            <a:r>
              <a:rPr lang="de-DE" dirty="0" err="1"/>
              <a:t>Energy</a:t>
            </a:r>
            <a:r>
              <a:rPr lang="de-DE" dirty="0"/>
              <a:t> </a:t>
            </a:r>
            <a:r>
              <a:rPr lang="de-DE" dirty="0" err="1"/>
              <a:t>Poverty</a:t>
            </a:r>
            <a:r>
              <a:rPr lang="de-DE" dirty="0"/>
              <a:t> in </a:t>
            </a:r>
            <a:r>
              <a:rPr lang="de-DE" dirty="0" err="1"/>
              <a:t>Germany│Viktoria</a:t>
            </a:r>
            <a:r>
              <a:rPr lang="de-DE" dirty="0"/>
              <a:t> Noka│Vienna│25.06.2018</a:t>
            </a:r>
          </a:p>
        </p:txBody>
      </p:sp>
      <p:sp>
        <p:nvSpPr>
          <p:cNvPr id="4" name="Titel 3"/>
          <p:cNvSpPr>
            <a:spLocks noGrp="1"/>
          </p:cNvSpPr>
          <p:nvPr>
            <p:ph type="title"/>
          </p:nvPr>
        </p:nvSpPr>
        <p:spPr/>
        <p:txBody>
          <a:bodyPr/>
          <a:lstStyle/>
          <a:p>
            <a:r>
              <a:rPr lang="de-DE" dirty="0" err="1" smtClean="0"/>
              <a:t>Conclusions</a:t>
            </a:r>
            <a:endParaRPr lang="de-DE" dirty="0"/>
          </a:p>
        </p:txBody>
      </p:sp>
      <p:grpSp>
        <p:nvGrpSpPr>
          <p:cNvPr id="14" name="Gruppieren 13"/>
          <p:cNvGrpSpPr/>
          <p:nvPr/>
        </p:nvGrpSpPr>
        <p:grpSpPr>
          <a:xfrm>
            <a:off x="755649" y="1340768"/>
            <a:ext cx="7813816" cy="4680520"/>
            <a:chOff x="1186868" y="2119177"/>
            <a:chExt cx="6985532" cy="4179110"/>
          </a:xfrm>
        </p:grpSpPr>
        <p:sp>
          <p:nvSpPr>
            <p:cNvPr id="8" name="Sechseck 7"/>
            <p:cNvSpPr/>
            <p:nvPr/>
          </p:nvSpPr>
          <p:spPr>
            <a:xfrm>
              <a:off x="2843808" y="2947269"/>
              <a:ext cx="2016224" cy="1656184"/>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dirty="0"/>
                <a:t>Low-Income </a:t>
              </a:r>
              <a:r>
                <a:rPr lang="de-DE" dirty="0" err="1" smtClean="0"/>
                <a:t>Households</a:t>
              </a:r>
              <a:endParaRPr lang="de-DE" dirty="0"/>
            </a:p>
          </p:txBody>
        </p:sp>
        <p:sp>
          <p:nvSpPr>
            <p:cNvPr id="9" name="Sechseck 8"/>
            <p:cNvSpPr/>
            <p:nvPr/>
          </p:nvSpPr>
          <p:spPr>
            <a:xfrm>
              <a:off x="1186868" y="3798079"/>
              <a:ext cx="2016224" cy="1656184"/>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dirty="0" smtClean="0"/>
                <a:t>Long-Term</a:t>
              </a:r>
              <a:endParaRPr lang="de-DE" dirty="0"/>
            </a:p>
          </p:txBody>
        </p:sp>
        <p:sp>
          <p:nvSpPr>
            <p:cNvPr id="10" name="Sechseck 9"/>
            <p:cNvSpPr/>
            <p:nvPr/>
          </p:nvSpPr>
          <p:spPr>
            <a:xfrm>
              <a:off x="2843808" y="4642103"/>
              <a:ext cx="2016224" cy="1656184"/>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dirty="0"/>
                <a:t>Financial &amp; </a:t>
              </a:r>
              <a:r>
                <a:rPr lang="de-DE" dirty="0" smtClean="0"/>
                <a:t>Informative</a:t>
              </a:r>
              <a:endParaRPr lang="de-DE" dirty="0"/>
            </a:p>
          </p:txBody>
        </p:sp>
        <p:sp>
          <p:nvSpPr>
            <p:cNvPr id="11" name="Sechseck 10"/>
            <p:cNvSpPr/>
            <p:nvPr/>
          </p:nvSpPr>
          <p:spPr>
            <a:xfrm>
              <a:off x="4499992" y="2119177"/>
              <a:ext cx="2016224" cy="1656184"/>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dirty="0" err="1" smtClean="0"/>
                <a:t>Landlord</a:t>
              </a:r>
              <a:r>
                <a:rPr lang="de-DE" dirty="0" smtClean="0"/>
                <a:t>/</a:t>
              </a:r>
            </a:p>
            <a:p>
              <a:pPr lvl="0" algn="ctr"/>
              <a:r>
                <a:rPr lang="de-DE" dirty="0" err="1" smtClean="0"/>
                <a:t>Tenant</a:t>
              </a:r>
              <a:endParaRPr lang="de-DE" dirty="0"/>
            </a:p>
          </p:txBody>
        </p:sp>
        <p:sp>
          <p:nvSpPr>
            <p:cNvPr id="12" name="Sechseck 11"/>
            <p:cNvSpPr/>
            <p:nvPr/>
          </p:nvSpPr>
          <p:spPr>
            <a:xfrm>
              <a:off x="4499992" y="3814011"/>
              <a:ext cx="2016224" cy="1656184"/>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dirty="0" err="1" smtClean="0"/>
                <a:t>Local</a:t>
              </a:r>
              <a:r>
                <a:rPr lang="de-DE" dirty="0" smtClean="0"/>
                <a:t>/</a:t>
              </a:r>
            </a:p>
            <a:p>
              <a:pPr lvl="0" algn="ctr"/>
              <a:r>
                <a:rPr lang="de-DE" dirty="0" smtClean="0"/>
                <a:t>Regional/</a:t>
              </a:r>
            </a:p>
            <a:p>
              <a:pPr lvl="0" algn="ctr"/>
              <a:r>
                <a:rPr lang="de-DE" dirty="0" smtClean="0"/>
                <a:t>Peer-</a:t>
              </a:r>
              <a:r>
                <a:rPr lang="de-DE" dirty="0" err="1" smtClean="0"/>
                <a:t>to</a:t>
              </a:r>
              <a:r>
                <a:rPr lang="de-DE" dirty="0" smtClean="0"/>
                <a:t>-Peer</a:t>
              </a:r>
              <a:endParaRPr lang="de-DE" dirty="0"/>
            </a:p>
          </p:txBody>
        </p:sp>
        <p:sp>
          <p:nvSpPr>
            <p:cNvPr id="13" name="Sechseck 12"/>
            <p:cNvSpPr/>
            <p:nvPr/>
          </p:nvSpPr>
          <p:spPr>
            <a:xfrm>
              <a:off x="6156176" y="2947269"/>
              <a:ext cx="2016224" cy="1656184"/>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dirty="0" err="1" smtClean="0"/>
                <a:t>Social</a:t>
              </a:r>
              <a:r>
                <a:rPr lang="de-DE" dirty="0" smtClean="0"/>
                <a:t> </a:t>
              </a:r>
              <a:r>
                <a:rPr lang="de-DE" dirty="0" err="1" smtClean="0"/>
                <a:t>Policy</a:t>
              </a:r>
              <a:endParaRPr lang="de-DE" dirty="0"/>
            </a:p>
          </p:txBody>
        </p:sp>
      </p:grpSp>
      <p:pic>
        <p:nvPicPr>
          <p:cNvPr id="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6222544"/>
            <a:ext cx="535982" cy="63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96776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3"/>
          </p:nvPr>
        </p:nvSpPr>
        <p:spPr/>
        <p:txBody>
          <a:bodyPr/>
          <a:lstStyle/>
          <a:p>
            <a:r>
              <a:rPr lang="de-DE" dirty="0" err="1"/>
              <a:t>Alleviating</a:t>
            </a:r>
            <a:r>
              <a:rPr lang="de-DE" dirty="0"/>
              <a:t> </a:t>
            </a:r>
            <a:r>
              <a:rPr lang="de-DE" dirty="0" err="1"/>
              <a:t>Energy</a:t>
            </a:r>
            <a:r>
              <a:rPr lang="de-DE" dirty="0"/>
              <a:t> </a:t>
            </a:r>
            <a:r>
              <a:rPr lang="de-DE" dirty="0" err="1"/>
              <a:t>Poverty</a:t>
            </a:r>
            <a:r>
              <a:rPr lang="de-DE" dirty="0"/>
              <a:t> in </a:t>
            </a:r>
            <a:r>
              <a:rPr lang="de-DE" dirty="0" err="1"/>
              <a:t>Germany│Viktoria</a:t>
            </a:r>
            <a:r>
              <a:rPr lang="de-DE" dirty="0"/>
              <a:t> Noka│Vienna│25.06.2018</a:t>
            </a:r>
          </a:p>
        </p:txBody>
      </p:sp>
      <p:sp>
        <p:nvSpPr>
          <p:cNvPr id="2" name="Textfeld 1"/>
          <p:cNvSpPr txBox="1"/>
          <p:nvPr/>
        </p:nvSpPr>
        <p:spPr>
          <a:xfrm>
            <a:off x="1619672" y="2276872"/>
            <a:ext cx="6552728" cy="1368152"/>
          </a:xfrm>
          <a:prstGeom prst="rect">
            <a:avLst/>
          </a:prstGeom>
          <a:noFill/>
        </p:spPr>
        <p:txBody>
          <a:bodyPr wrap="square" rtlCol="0">
            <a:noAutofit/>
          </a:bodyPr>
          <a:lstStyle/>
          <a:p>
            <a:pPr algn="ctr">
              <a:buClr>
                <a:schemeClr val="accent1"/>
              </a:buClr>
              <a:buSzPct val="80000"/>
            </a:pPr>
            <a:r>
              <a:rPr lang="en-US" sz="2800" dirty="0" smtClean="0">
                <a:solidFill>
                  <a:schemeClr val="accent3">
                    <a:lumMod val="75000"/>
                  </a:schemeClr>
                </a:solidFill>
              </a:rPr>
              <a:t>‘It is important for social policy to develop alongside energy and climate policy and, conversely, for energy and climate policy to be designed in a socially compatible manner’</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6222544"/>
            <a:ext cx="535982" cy="63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2028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a:t>Thank you for your attention</a:t>
            </a:r>
            <a:r>
              <a:rPr lang="en-US" dirty="0" smtClean="0"/>
              <a:t>!</a:t>
            </a:r>
            <a:br>
              <a:rPr lang="en-US" dirty="0" smtClean="0"/>
            </a:br>
            <a:r>
              <a:rPr lang="en-US" dirty="0" err="1" smtClean="0"/>
              <a:t>Vielen</a:t>
            </a:r>
            <a:r>
              <a:rPr lang="en-US" dirty="0" smtClean="0"/>
              <a:t> Dank </a:t>
            </a:r>
            <a:r>
              <a:rPr lang="en-US" dirty="0" err="1" smtClean="0"/>
              <a:t>für</a:t>
            </a:r>
            <a:r>
              <a:rPr lang="en-US" dirty="0" smtClean="0"/>
              <a:t> </a:t>
            </a:r>
            <a:r>
              <a:rPr lang="en-US" dirty="0" err="1" smtClean="0"/>
              <a:t>Ihre</a:t>
            </a:r>
            <a:r>
              <a:rPr lang="en-US" dirty="0" smtClean="0"/>
              <a:t> </a:t>
            </a:r>
            <a:r>
              <a:rPr lang="en-US" dirty="0" err="1" smtClean="0"/>
              <a:t>Aufmerksamkeit</a:t>
            </a:r>
            <a:r>
              <a:rPr lang="en-US" dirty="0" smtClean="0"/>
              <a:t>!</a:t>
            </a:r>
            <a:endParaRPr lang="en-US" dirty="0"/>
          </a:p>
        </p:txBody>
      </p:sp>
      <p:sp>
        <p:nvSpPr>
          <p:cNvPr id="4" name="Textplatzhalter 3"/>
          <p:cNvSpPr>
            <a:spLocks noGrp="1"/>
          </p:cNvSpPr>
          <p:nvPr>
            <p:ph type="body" sz="quarter" idx="10"/>
          </p:nvPr>
        </p:nvSpPr>
        <p:spPr/>
        <p:txBody>
          <a:bodyPr/>
          <a:lstStyle/>
          <a:p>
            <a:r>
              <a:rPr lang="en-US" dirty="0"/>
              <a:t>Do you have any questions? </a:t>
            </a:r>
            <a:r>
              <a:rPr lang="en-US" dirty="0" err="1"/>
              <a:t>Haben</a:t>
            </a:r>
            <a:r>
              <a:rPr lang="en-US" dirty="0"/>
              <a:t> </a:t>
            </a:r>
            <a:r>
              <a:rPr lang="en-US" dirty="0" err="1" smtClean="0"/>
              <a:t>Sie</a:t>
            </a:r>
            <a:r>
              <a:rPr lang="en-US" dirty="0" smtClean="0"/>
              <a:t> </a:t>
            </a:r>
            <a:r>
              <a:rPr lang="en-US" dirty="0" err="1" smtClean="0"/>
              <a:t>noch</a:t>
            </a:r>
            <a:r>
              <a:rPr lang="en-US" dirty="0" smtClean="0"/>
              <a:t> </a:t>
            </a:r>
            <a:r>
              <a:rPr lang="en-US" dirty="0" err="1" smtClean="0"/>
              <a:t>Fragen</a:t>
            </a:r>
            <a:r>
              <a:rPr lang="en-US" dirty="0" smtClean="0"/>
              <a:t>?</a:t>
            </a:r>
            <a:endParaRPr lang="en-US" dirty="0"/>
          </a:p>
        </p:txBody>
      </p:sp>
      <p:sp>
        <p:nvSpPr>
          <p:cNvPr id="3" name="Textfeld 2"/>
          <p:cNvSpPr txBox="1"/>
          <p:nvPr/>
        </p:nvSpPr>
        <p:spPr>
          <a:xfrm>
            <a:off x="6660232" y="2827735"/>
            <a:ext cx="1611339" cy="3170099"/>
          </a:xfrm>
          <a:prstGeom prst="rect">
            <a:avLst/>
          </a:prstGeom>
          <a:noFill/>
          <a:effectLst>
            <a:innerShdw blurRad="63500" dist="50800" dir="18900000">
              <a:schemeClr val="bg2">
                <a:lumMod val="50000"/>
                <a:alpha val="50000"/>
              </a:schemeClr>
            </a:innerShdw>
          </a:effectLst>
        </p:spPr>
        <p:txBody>
          <a:bodyPr wrap="none" rtlCol="0">
            <a:spAutoFit/>
          </a:bodyPr>
          <a:lstStyle/>
          <a:p>
            <a:r>
              <a:rPr lang="en-US" sz="20000" dirty="0" smtClean="0">
                <a:solidFill>
                  <a:schemeClr val="accent3"/>
                </a:solidFill>
                <a:effectLst>
                  <a:outerShdw blurRad="38100" dist="38100" dir="2700000" algn="tl">
                    <a:srgbClr val="000000">
                      <a:alpha val="43137"/>
                    </a:srgbClr>
                  </a:outerShdw>
                </a:effectLst>
              </a:rPr>
              <a:t>?</a:t>
            </a:r>
            <a:endParaRPr lang="en-US" sz="20000" dirty="0">
              <a:solidFill>
                <a:schemeClr val="accent3"/>
              </a:solidFill>
              <a:effectLst>
                <a:outerShdw blurRad="38100" dist="38100" dir="2700000" algn="tl">
                  <a:srgbClr val="000000">
                    <a:alpha val="43137"/>
                  </a:srgbClr>
                </a:outerShdw>
              </a:effectLst>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6222544"/>
            <a:ext cx="535982" cy="63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68092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4"/>
          <p:cNvSpPr>
            <a:spLocks noGrp="1"/>
          </p:cNvSpPr>
          <p:nvPr>
            <p:ph type="body" sz="quarter" idx="23"/>
          </p:nvPr>
        </p:nvSpPr>
        <p:spPr/>
        <p:txBody>
          <a:bodyPr/>
          <a:lstStyle/>
          <a:p>
            <a:endParaRPr lang="de-DE"/>
          </a:p>
        </p:txBody>
      </p:sp>
      <p:sp>
        <p:nvSpPr>
          <p:cNvPr id="3" name="Fußzeilenplatzhalter 2"/>
          <p:cNvSpPr>
            <a:spLocks noGrp="1"/>
          </p:cNvSpPr>
          <p:nvPr>
            <p:ph type="ftr" sz="quarter" idx="3"/>
          </p:nvPr>
        </p:nvSpPr>
        <p:spPr/>
        <p:txBody>
          <a:bodyPr/>
          <a:lstStyle/>
          <a:p>
            <a:r>
              <a:rPr lang="de-DE" smtClean="0"/>
              <a:t>Vortragstitel│Referentenname│Ort│Datum</a:t>
            </a:r>
            <a:endParaRPr lang="de-DE" dirty="0"/>
          </a:p>
        </p:txBody>
      </p:sp>
      <p:sp>
        <p:nvSpPr>
          <p:cNvPr id="2" name="Titel 1"/>
          <p:cNvSpPr>
            <a:spLocks noGrp="1"/>
          </p:cNvSpPr>
          <p:nvPr>
            <p:ph type="title"/>
          </p:nvPr>
        </p:nvSpPr>
        <p:spPr/>
        <p:txBody>
          <a:bodyPr/>
          <a:lstStyle/>
          <a:p>
            <a:r>
              <a:rPr lang="de-DE" dirty="0" smtClean="0"/>
              <a:t>Ihre Ansprechpartner</a:t>
            </a:r>
            <a:endParaRPr lang="de-DE" dirty="0"/>
          </a:p>
        </p:txBody>
      </p:sp>
      <p:sp>
        <p:nvSpPr>
          <p:cNvPr id="4" name="Rechteck 3"/>
          <p:cNvSpPr/>
          <p:nvPr/>
        </p:nvSpPr>
        <p:spPr>
          <a:xfrm>
            <a:off x="755649" y="1484312"/>
            <a:ext cx="3887787" cy="453707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latin typeface="Arial" pitchFamily="34" charset="0"/>
              <a:cs typeface="Arial" pitchFamily="34" charset="0"/>
            </a:endParaRPr>
          </a:p>
        </p:txBody>
      </p:sp>
      <p:sp>
        <p:nvSpPr>
          <p:cNvPr id="13" name="Rechteck 12"/>
          <p:cNvSpPr/>
          <p:nvPr/>
        </p:nvSpPr>
        <p:spPr>
          <a:xfrm>
            <a:off x="755650" y="1484313"/>
            <a:ext cx="3887788" cy="21605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pPr>
              <a:spcAft>
                <a:spcPts val="1200"/>
              </a:spcAft>
            </a:pPr>
            <a:r>
              <a:rPr lang="de-DE" b="1" dirty="0" smtClean="0">
                <a:solidFill>
                  <a:schemeClr val="accent1"/>
                </a:solidFill>
                <a:latin typeface="Arial" pitchFamily="34" charset="0"/>
                <a:cs typeface="Arial" pitchFamily="34" charset="0"/>
              </a:rPr>
              <a:t>Johanna Cludius</a:t>
            </a:r>
            <a:endParaRPr lang="de-DE" dirty="0" smtClean="0">
              <a:solidFill>
                <a:schemeClr val="tx1"/>
              </a:solidFill>
              <a:latin typeface="Arial" pitchFamily="34" charset="0"/>
              <a:cs typeface="Arial" pitchFamily="34" charset="0"/>
            </a:endParaRPr>
          </a:p>
          <a:p>
            <a:r>
              <a:rPr lang="de-DE" b="1" dirty="0" smtClean="0">
                <a:solidFill>
                  <a:schemeClr val="tx1"/>
                </a:solidFill>
                <a:latin typeface="Arial" pitchFamily="34" charset="0"/>
                <a:cs typeface="Arial" pitchFamily="34" charset="0"/>
              </a:rPr>
              <a:t>Öko-Institut e.V.</a:t>
            </a:r>
          </a:p>
          <a:p>
            <a:r>
              <a:rPr lang="de-DE" dirty="0">
                <a:solidFill>
                  <a:schemeClr val="tx1"/>
                </a:solidFill>
              </a:rPr>
              <a:t>Büro Berlin</a:t>
            </a:r>
          </a:p>
          <a:p>
            <a:r>
              <a:rPr lang="la-Latn" dirty="0">
                <a:solidFill>
                  <a:schemeClr val="tx1"/>
                </a:solidFill>
              </a:rPr>
              <a:t>Schicklerstraße 5-7</a:t>
            </a:r>
            <a:endParaRPr lang="de-DE" dirty="0">
              <a:solidFill>
                <a:schemeClr val="tx1"/>
              </a:solidFill>
            </a:endParaRPr>
          </a:p>
          <a:p>
            <a:pPr>
              <a:spcAft>
                <a:spcPts val="1200"/>
              </a:spcAft>
            </a:pPr>
            <a:r>
              <a:rPr lang="la-Latn" dirty="0">
                <a:solidFill>
                  <a:schemeClr val="tx1"/>
                </a:solidFill>
              </a:rPr>
              <a:t>10179 Berlin</a:t>
            </a:r>
            <a:endParaRPr lang="de-DE" dirty="0">
              <a:solidFill>
                <a:schemeClr val="tx1"/>
              </a:solidFill>
            </a:endParaRPr>
          </a:p>
          <a:p>
            <a:r>
              <a:rPr lang="de-DE" dirty="0" smtClean="0">
                <a:solidFill>
                  <a:schemeClr val="tx1"/>
                </a:solidFill>
                <a:latin typeface="Arial" pitchFamily="34" charset="0"/>
                <a:cs typeface="Arial" pitchFamily="34" charset="0"/>
              </a:rPr>
              <a:t>Telefon: </a:t>
            </a:r>
            <a:r>
              <a:rPr lang="de-DE" dirty="0">
                <a:solidFill>
                  <a:schemeClr val="tx1"/>
                </a:solidFill>
                <a:latin typeface="Arial" pitchFamily="34" charset="0"/>
                <a:cs typeface="Arial" pitchFamily="34" charset="0"/>
              </a:rPr>
              <a:t>+49 30 405085-375</a:t>
            </a:r>
            <a:endParaRPr lang="de-DE" dirty="0" smtClean="0">
              <a:solidFill>
                <a:schemeClr val="tx1"/>
              </a:solidFill>
            </a:endParaRPr>
          </a:p>
          <a:p>
            <a:r>
              <a:rPr lang="de-DE" dirty="0" smtClean="0">
                <a:solidFill>
                  <a:schemeClr val="tx1"/>
                </a:solidFill>
                <a:latin typeface="Arial" pitchFamily="34" charset="0"/>
                <a:cs typeface="Arial" pitchFamily="34" charset="0"/>
              </a:rPr>
              <a:t>E-Mail:</a:t>
            </a:r>
            <a:r>
              <a:rPr lang="de-DE" b="1" dirty="0" smtClean="0">
                <a:solidFill>
                  <a:schemeClr val="tx1"/>
                </a:solidFill>
                <a:latin typeface="Arial" pitchFamily="34" charset="0"/>
                <a:cs typeface="Arial" pitchFamily="34" charset="0"/>
              </a:rPr>
              <a:t> </a:t>
            </a:r>
            <a:r>
              <a:rPr lang="de-DE" dirty="0" smtClean="0">
                <a:solidFill>
                  <a:schemeClr val="tx1"/>
                </a:solidFill>
                <a:latin typeface="Arial" pitchFamily="34" charset="0"/>
                <a:cs typeface="Arial" pitchFamily="34" charset="0"/>
              </a:rPr>
              <a:t>j.cludius@oeko.de</a:t>
            </a:r>
          </a:p>
        </p:txBody>
      </p:sp>
      <p:sp>
        <p:nvSpPr>
          <p:cNvPr id="15" name="Rechteck 14"/>
          <p:cNvSpPr/>
          <p:nvPr/>
        </p:nvSpPr>
        <p:spPr>
          <a:xfrm>
            <a:off x="4932363" y="1484312"/>
            <a:ext cx="3887787" cy="21605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pPr>
              <a:spcAft>
                <a:spcPts val="1200"/>
              </a:spcAft>
            </a:pPr>
            <a:r>
              <a:rPr lang="de-DE" b="1" dirty="0" smtClean="0">
                <a:solidFill>
                  <a:schemeClr val="accent1"/>
                </a:solidFill>
                <a:latin typeface="Arial" pitchFamily="34" charset="0"/>
                <a:cs typeface="Arial" pitchFamily="34" charset="0"/>
              </a:rPr>
              <a:t>Viktoria </a:t>
            </a:r>
            <a:r>
              <a:rPr lang="de-DE" b="1" dirty="0" err="1" smtClean="0">
                <a:solidFill>
                  <a:schemeClr val="accent1"/>
                </a:solidFill>
                <a:latin typeface="Arial" pitchFamily="34" charset="0"/>
                <a:cs typeface="Arial" pitchFamily="34" charset="0"/>
              </a:rPr>
              <a:t>Noka</a:t>
            </a:r>
            <a:endParaRPr lang="de-DE" dirty="0">
              <a:solidFill>
                <a:schemeClr val="tx1"/>
              </a:solidFill>
              <a:latin typeface="Arial" pitchFamily="34" charset="0"/>
              <a:cs typeface="Arial" pitchFamily="34" charset="0"/>
            </a:endParaRPr>
          </a:p>
          <a:p>
            <a:r>
              <a:rPr lang="de-DE" b="1" dirty="0" smtClean="0">
                <a:solidFill>
                  <a:schemeClr val="tx1"/>
                </a:solidFill>
                <a:latin typeface="Arial" pitchFamily="34" charset="0"/>
                <a:cs typeface="Arial" pitchFamily="34" charset="0"/>
              </a:rPr>
              <a:t>Öko-Institut </a:t>
            </a:r>
            <a:r>
              <a:rPr lang="de-DE" b="1" dirty="0">
                <a:solidFill>
                  <a:schemeClr val="tx1"/>
                </a:solidFill>
                <a:latin typeface="Arial" pitchFamily="34" charset="0"/>
                <a:cs typeface="Arial" pitchFamily="34" charset="0"/>
              </a:rPr>
              <a:t>e.V.</a:t>
            </a:r>
          </a:p>
          <a:p>
            <a:r>
              <a:rPr lang="de-DE" dirty="0">
                <a:solidFill>
                  <a:schemeClr val="tx1"/>
                </a:solidFill>
              </a:rPr>
              <a:t>Büro Berlin</a:t>
            </a:r>
          </a:p>
          <a:p>
            <a:r>
              <a:rPr lang="la-Latn" dirty="0">
                <a:solidFill>
                  <a:schemeClr val="tx1"/>
                </a:solidFill>
              </a:rPr>
              <a:t>Schicklerstraße 5-7</a:t>
            </a:r>
            <a:endParaRPr lang="de-DE" dirty="0">
              <a:solidFill>
                <a:schemeClr val="tx1"/>
              </a:solidFill>
            </a:endParaRPr>
          </a:p>
          <a:p>
            <a:pPr>
              <a:spcAft>
                <a:spcPts val="1200"/>
              </a:spcAft>
            </a:pPr>
            <a:r>
              <a:rPr lang="la-Latn" dirty="0" smtClean="0">
                <a:solidFill>
                  <a:schemeClr val="tx1"/>
                </a:solidFill>
              </a:rPr>
              <a:t>10179 </a:t>
            </a:r>
            <a:r>
              <a:rPr lang="la-Latn" dirty="0">
                <a:solidFill>
                  <a:schemeClr val="tx1"/>
                </a:solidFill>
              </a:rPr>
              <a:t>Berlin</a:t>
            </a:r>
            <a:endParaRPr lang="de-DE" dirty="0">
              <a:solidFill>
                <a:schemeClr val="tx1"/>
              </a:solidFill>
            </a:endParaRPr>
          </a:p>
          <a:p>
            <a:r>
              <a:rPr lang="la-Latn" dirty="0" smtClean="0">
                <a:solidFill>
                  <a:schemeClr val="tx1"/>
                </a:solidFill>
              </a:rPr>
              <a:t>Telefon </a:t>
            </a:r>
            <a:r>
              <a:rPr lang="la-Latn" dirty="0">
                <a:solidFill>
                  <a:schemeClr val="tx1"/>
                </a:solidFill>
              </a:rPr>
              <a:t>+49 30 </a:t>
            </a:r>
            <a:r>
              <a:rPr lang="la-Latn" dirty="0" smtClean="0">
                <a:solidFill>
                  <a:schemeClr val="tx1"/>
                </a:solidFill>
              </a:rPr>
              <a:t>405085-380</a:t>
            </a:r>
            <a:endParaRPr lang="de-DE" dirty="0" smtClean="0">
              <a:solidFill>
                <a:schemeClr val="tx1"/>
              </a:solidFill>
            </a:endParaRPr>
          </a:p>
          <a:p>
            <a:r>
              <a:rPr lang="de-DE" dirty="0" smtClean="0">
                <a:solidFill>
                  <a:schemeClr val="tx1"/>
                </a:solidFill>
                <a:latin typeface="Arial" pitchFamily="34" charset="0"/>
                <a:cs typeface="Arial" pitchFamily="34" charset="0"/>
              </a:rPr>
              <a:t>E-Mail</a:t>
            </a:r>
            <a:r>
              <a:rPr lang="de-DE" dirty="0">
                <a:solidFill>
                  <a:schemeClr val="tx1"/>
                </a:solidFill>
                <a:latin typeface="Arial" pitchFamily="34" charset="0"/>
                <a:cs typeface="Arial" pitchFamily="34" charset="0"/>
              </a:rPr>
              <a:t>: </a:t>
            </a:r>
            <a:r>
              <a:rPr lang="de-DE" dirty="0" smtClean="0">
                <a:solidFill>
                  <a:schemeClr val="tx1"/>
                </a:solidFill>
                <a:latin typeface="Arial" pitchFamily="34" charset="0"/>
                <a:cs typeface="Arial" pitchFamily="34" charset="0"/>
              </a:rPr>
              <a:t>v.noka@oeko.de</a:t>
            </a:r>
            <a:endParaRPr lang="de-DE" dirty="0">
              <a:solidFill>
                <a:schemeClr val="tx1"/>
              </a:solidFill>
              <a:latin typeface="Arial" pitchFamily="34" charset="0"/>
              <a:cs typeface="Arial" pitchFamily="34" charset="0"/>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6222544"/>
            <a:ext cx="535982" cy="63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520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3"/>
          </p:nvPr>
        </p:nvSpPr>
        <p:spPr/>
        <p:txBody>
          <a:bodyPr/>
          <a:lstStyle/>
          <a:p>
            <a:r>
              <a:rPr lang="de-DE" dirty="0" err="1"/>
              <a:t>Alleviating</a:t>
            </a:r>
            <a:r>
              <a:rPr lang="de-DE" dirty="0"/>
              <a:t> </a:t>
            </a:r>
            <a:r>
              <a:rPr lang="de-DE" dirty="0" err="1"/>
              <a:t>Energy</a:t>
            </a:r>
            <a:r>
              <a:rPr lang="de-DE" dirty="0"/>
              <a:t> </a:t>
            </a:r>
            <a:r>
              <a:rPr lang="de-DE" dirty="0" err="1"/>
              <a:t>Poverty</a:t>
            </a:r>
            <a:r>
              <a:rPr lang="de-DE" dirty="0"/>
              <a:t> in </a:t>
            </a:r>
            <a:r>
              <a:rPr lang="de-DE" dirty="0" err="1"/>
              <a:t>Germany│Viktoria</a:t>
            </a:r>
            <a:r>
              <a:rPr lang="de-DE" dirty="0"/>
              <a:t> Noka│Vienna│25.06.2018</a:t>
            </a:r>
          </a:p>
        </p:txBody>
      </p:sp>
      <p:sp>
        <p:nvSpPr>
          <p:cNvPr id="10" name="Titel 9"/>
          <p:cNvSpPr>
            <a:spLocks noGrp="1"/>
          </p:cNvSpPr>
          <p:nvPr>
            <p:ph type="title"/>
          </p:nvPr>
        </p:nvSpPr>
        <p:spPr/>
        <p:txBody>
          <a:bodyPr/>
          <a:lstStyle/>
          <a:p>
            <a:r>
              <a:rPr lang="de-DE" dirty="0" smtClean="0"/>
              <a:t>Agenda</a:t>
            </a:r>
            <a:endParaRPr lang="de-DE" dirty="0"/>
          </a:p>
        </p:txBody>
      </p:sp>
      <p:sp>
        <p:nvSpPr>
          <p:cNvPr id="2" name="Textfeld 1"/>
          <p:cNvSpPr txBox="1"/>
          <p:nvPr/>
        </p:nvSpPr>
        <p:spPr>
          <a:xfrm>
            <a:off x="679754" y="1483003"/>
            <a:ext cx="432048" cy="720000"/>
          </a:xfrm>
          <a:prstGeom prst="rect">
            <a:avLst/>
          </a:prstGeom>
          <a:noFill/>
          <a:effectLst/>
        </p:spPr>
        <p:txBody>
          <a:bodyPr wrap="square" lIns="0" tIns="0" rIns="0" bIns="0" rtlCol="0" anchor="ctr" anchorCtr="0">
            <a:noAutofit/>
          </a:bodyPr>
          <a:lstStyle>
            <a:defPPr>
              <a:defRPr lang="de-DE"/>
            </a:defPPr>
            <a:lvl1pPr>
              <a:defRPr sz="5000" b="1">
                <a:solidFill>
                  <a:srgbClr val="3366C5"/>
                </a:solidFill>
                <a:effectLst>
                  <a:outerShdw blurRad="50800" dist="38100" dir="2700000" algn="tl" rotWithShape="0">
                    <a:prstClr val="black">
                      <a:alpha val="40000"/>
                    </a:prstClr>
                  </a:outerShdw>
                </a:effectLst>
                <a:latin typeface="Arial" pitchFamily="34" charset="0"/>
                <a:cs typeface="Arial" pitchFamily="34" charset="0"/>
              </a:defRPr>
            </a:lvl1pPr>
          </a:lstStyle>
          <a:p>
            <a:pPr algn="ctr"/>
            <a:r>
              <a:rPr lang="de-DE" dirty="0" smtClean="0">
                <a:solidFill>
                  <a:schemeClr val="accent1"/>
                </a:solidFill>
              </a:rPr>
              <a:t>1</a:t>
            </a:r>
            <a:endParaRPr lang="de-DE" dirty="0">
              <a:solidFill>
                <a:schemeClr val="accent1"/>
              </a:solidFill>
            </a:endParaRPr>
          </a:p>
        </p:txBody>
      </p:sp>
      <p:sp>
        <p:nvSpPr>
          <p:cNvPr id="25" name="Rechteck 9"/>
          <p:cNvSpPr/>
          <p:nvPr/>
        </p:nvSpPr>
        <p:spPr>
          <a:xfrm>
            <a:off x="427462" y="1483003"/>
            <a:ext cx="8388000" cy="720000"/>
          </a:xfrm>
          <a:custGeom>
            <a:avLst/>
            <a:gdLst>
              <a:gd name="connsiteX0" fmla="*/ 0 w 3960440"/>
              <a:gd name="connsiteY0" fmla="*/ 0 h 936104"/>
              <a:gd name="connsiteX1" fmla="*/ 3960440 w 3960440"/>
              <a:gd name="connsiteY1" fmla="*/ 0 h 936104"/>
              <a:gd name="connsiteX2" fmla="*/ 3960440 w 3960440"/>
              <a:gd name="connsiteY2" fmla="*/ 936104 h 936104"/>
              <a:gd name="connsiteX3" fmla="*/ 0 w 3960440"/>
              <a:gd name="connsiteY3" fmla="*/ 936104 h 936104"/>
              <a:gd name="connsiteX4" fmla="*/ 0 w 3960440"/>
              <a:gd name="connsiteY4" fmla="*/ 0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1027544"/>
              <a:gd name="connsiteX1" fmla="*/ 3960440 w 3960440"/>
              <a:gd name="connsiteY1" fmla="*/ 0 h 1027544"/>
              <a:gd name="connsiteX2" fmla="*/ 3960440 w 3960440"/>
              <a:gd name="connsiteY2" fmla="*/ 936104 h 1027544"/>
              <a:gd name="connsiteX3" fmla="*/ 91440 w 3960440"/>
              <a:gd name="connsiteY3" fmla="*/ 1027544 h 1027544"/>
              <a:gd name="connsiteX0" fmla="*/ 0 w 3914720"/>
              <a:gd name="connsiteY0" fmla="*/ 0 h 1036320"/>
              <a:gd name="connsiteX1" fmla="*/ 3914720 w 3914720"/>
              <a:gd name="connsiteY1" fmla="*/ 8776 h 1036320"/>
              <a:gd name="connsiteX2" fmla="*/ 3914720 w 3914720"/>
              <a:gd name="connsiteY2" fmla="*/ 944880 h 1036320"/>
              <a:gd name="connsiteX3" fmla="*/ 45720 w 3914720"/>
              <a:gd name="connsiteY3" fmla="*/ 1036320 h 1036320"/>
              <a:gd name="connsiteX0" fmla="*/ 45720 w 3960440"/>
              <a:gd name="connsiteY0" fmla="*/ 0 h 944880"/>
              <a:gd name="connsiteX1" fmla="*/ 3960440 w 3960440"/>
              <a:gd name="connsiteY1" fmla="*/ 8776 h 944880"/>
              <a:gd name="connsiteX2" fmla="*/ 3960440 w 3960440"/>
              <a:gd name="connsiteY2" fmla="*/ 944880 h 944880"/>
              <a:gd name="connsiteX3" fmla="*/ 0 w 3960440"/>
              <a:gd name="connsiteY3" fmla="*/ 937260 h 944880"/>
              <a:gd name="connsiteX0" fmla="*/ 0 w 3976632"/>
              <a:gd name="connsiteY0" fmla="*/ 749 h 936104"/>
              <a:gd name="connsiteX1" fmla="*/ 3976632 w 3976632"/>
              <a:gd name="connsiteY1" fmla="*/ 0 h 936104"/>
              <a:gd name="connsiteX2" fmla="*/ 3976632 w 3976632"/>
              <a:gd name="connsiteY2" fmla="*/ 936104 h 936104"/>
              <a:gd name="connsiteX3" fmla="*/ 16192 w 3976632"/>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6667 w 3967107"/>
              <a:gd name="connsiteY3" fmla="*/ 928484 h 936104"/>
              <a:gd name="connsiteX0" fmla="*/ 3459 w 3970566"/>
              <a:gd name="connsiteY0" fmla="*/ 749 h 936104"/>
              <a:gd name="connsiteX1" fmla="*/ 3970566 w 3970566"/>
              <a:gd name="connsiteY1" fmla="*/ 0 h 936104"/>
              <a:gd name="connsiteX2" fmla="*/ 3970566 w 3970566"/>
              <a:gd name="connsiteY2" fmla="*/ 936104 h 936104"/>
              <a:gd name="connsiteX3" fmla="*/ 0 w 3970566"/>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2167 w 3967107"/>
              <a:gd name="connsiteY3" fmla="*/ 925388 h 936104"/>
            </a:gdLst>
            <a:ahLst/>
            <a:cxnLst>
              <a:cxn ang="0">
                <a:pos x="connsiteX0" y="connsiteY0"/>
              </a:cxn>
              <a:cxn ang="0">
                <a:pos x="connsiteX1" y="connsiteY1"/>
              </a:cxn>
              <a:cxn ang="0">
                <a:pos x="connsiteX2" y="connsiteY2"/>
              </a:cxn>
              <a:cxn ang="0">
                <a:pos x="connsiteX3" y="connsiteY3"/>
              </a:cxn>
            </a:cxnLst>
            <a:rect l="l" t="t" r="r" b="b"/>
            <a:pathLst>
              <a:path w="3967107" h="936104">
                <a:moveTo>
                  <a:pt x="0" y="749"/>
                </a:moveTo>
                <a:lnTo>
                  <a:pt x="3967107" y="0"/>
                </a:lnTo>
                <a:lnTo>
                  <a:pt x="3967107" y="936104"/>
                </a:lnTo>
                <a:lnTo>
                  <a:pt x="2167" y="925388"/>
                </a:lnTo>
              </a:path>
            </a:pathLst>
          </a:custGeom>
          <a:noFill/>
          <a:ln w="12700">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lIns="900000" rtlCol="0" anchor="ctr"/>
          <a:lstStyle/>
          <a:p>
            <a:r>
              <a:rPr lang="de-DE" sz="2000" dirty="0" smtClean="0">
                <a:solidFill>
                  <a:schemeClr val="accent1"/>
                </a:solidFill>
                <a:latin typeface="Arial" pitchFamily="34" charset="0"/>
                <a:cs typeface="Arial" pitchFamily="34" charset="0"/>
              </a:rPr>
              <a:t>Collection &amp; </a:t>
            </a:r>
            <a:r>
              <a:rPr lang="en-US" sz="2000" dirty="0" smtClean="0">
                <a:solidFill>
                  <a:schemeClr val="accent1"/>
                </a:solidFill>
                <a:latin typeface="Arial" pitchFamily="34" charset="0"/>
                <a:cs typeface="Arial" pitchFamily="34" charset="0"/>
              </a:rPr>
              <a:t>Categorization</a:t>
            </a:r>
            <a:endParaRPr lang="en-US" sz="2000" dirty="0">
              <a:solidFill>
                <a:schemeClr val="accent1"/>
              </a:solidFill>
              <a:latin typeface="Arial" pitchFamily="34" charset="0"/>
              <a:cs typeface="Arial" pitchFamily="34" charset="0"/>
            </a:endParaRPr>
          </a:p>
        </p:txBody>
      </p:sp>
      <p:sp>
        <p:nvSpPr>
          <p:cNvPr id="22" name="Textfeld 21"/>
          <p:cNvSpPr txBox="1"/>
          <p:nvPr/>
        </p:nvSpPr>
        <p:spPr>
          <a:xfrm>
            <a:off x="679754" y="2437554"/>
            <a:ext cx="432048" cy="720000"/>
          </a:xfrm>
          <a:prstGeom prst="rect">
            <a:avLst/>
          </a:prstGeom>
          <a:noFill/>
          <a:effectLst/>
        </p:spPr>
        <p:txBody>
          <a:bodyPr wrap="square" lIns="0" tIns="0" rIns="0" bIns="0" rtlCol="0" anchor="ctr" anchorCtr="0">
            <a:noAutofit/>
          </a:bodyPr>
          <a:lstStyle>
            <a:defPPr>
              <a:defRPr lang="de-DE"/>
            </a:defPPr>
            <a:lvl1pPr>
              <a:defRPr sz="5000" b="1">
                <a:solidFill>
                  <a:srgbClr val="3366C5"/>
                </a:solidFill>
                <a:latin typeface="Arial" pitchFamily="34" charset="0"/>
                <a:cs typeface="Arial" pitchFamily="34" charset="0"/>
              </a:defRPr>
            </a:lvl1pPr>
          </a:lstStyle>
          <a:p>
            <a:pPr algn="ctr"/>
            <a:r>
              <a:rPr lang="de-DE" dirty="0">
                <a:solidFill>
                  <a:schemeClr val="accent3"/>
                </a:solidFill>
                <a:effectLst>
                  <a:outerShdw blurRad="38100" dist="38100" dir="2700000" algn="tl">
                    <a:srgbClr val="000000">
                      <a:alpha val="43137"/>
                    </a:srgbClr>
                  </a:outerShdw>
                </a:effectLst>
              </a:rPr>
              <a:t>2</a:t>
            </a:r>
          </a:p>
        </p:txBody>
      </p:sp>
      <p:sp>
        <p:nvSpPr>
          <p:cNvPr id="26" name="Rechteck 9"/>
          <p:cNvSpPr/>
          <p:nvPr/>
        </p:nvSpPr>
        <p:spPr>
          <a:xfrm>
            <a:off x="427462" y="2437554"/>
            <a:ext cx="8388000" cy="720000"/>
          </a:xfrm>
          <a:custGeom>
            <a:avLst/>
            <a:gdLst>
              <a:gd name="connsiteX0" fmla="*/ 0 w 3960440"/>
              <a:gd name="connsiteY0" fmla="*/ 0 h 936104"/>
              <a:gd name="connsiteX1" fmla="*/ 3960440 w 3960440"/>
              <a:gd name="connsiteY1" fmla="*/ 0 h 936104"/>
              <a:gd name="connsiteX2" fmla="*/ 3960440 w 3960440"/>
              <a:gd name="connsiteY2" fmla="*/ 936104 h 936104"/>
              <a:gd name="connsiteX3" fmla="*/ 0 w 3960440"/>
              <a:gd name="connsiteY3" fmla="*/ 936104 h 936104"/>
              <a:gd name="connsiteX4" fmla="*/ 0 w 3960440"/>
              <a:gd name="connsiteY4" fmla="*/ 0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1027544"/>
              <a:gd name="connsiteX1" fmla="*/ 3960440 w 3960440"/>
              <a:gd name="connsiteY1" fmla="*/ 0 h 1027544"/>
              <a:gd name="connsiteX2" fmla="*/ 3960440 w 3960440"/>
              <a:gd name="connsiteY2" fmla="*/ 936104 h 1027544"/>
              <a:gd name="connsiteX3" fmla="*/ 91440 w 3960440"/>
              <a:gd name="connsiteY3" fmla="*/ 1027544 h 1027544"/>
              <a:gd name="connsiteX0" fmla="*/ 0 w 3914720"/>
              <a:gd name="connsiteY0" fmla="*/ 0 h 1036320"/>
              <a:gd name="connsiteX1" fmla="*/ 3914720 w 3914720"/>
              <a:gd name="connsiteY1" fmla="*/ 8776 h 1036320"/>
              <a:gd name="connsiteX2" fmla="*/ 3914720 w 3914720"/>
              <a:gd name="connsiteY2" fmla="*/ 944880 h 1036320"/>
              <a:gd name="connsiteX3" fmla="*/ 45720 w 3914720"/>
              <a:gd name="connsiteY3" fmla="*/ 1036320 h 1036320"/>
              <a:gd name="connsiteX0" fmla="*/ 45720 w 3960440"/>
              <a:gd name="connsiteY0" fmla="*/ 0 h 944880"/>
              <a:gd name="connsiteX1" fmla="*/ 3960440 w 3960440"/>
              <a:gd name="connsiteY1" fmla="*/ 8776 h 944880"/>
              <a:gd name="connsiteX2" fmla="*/ 3960440 w 3960440"/>
              <a:gd name="connsiteY2" fmla="*/ 944880 h 944880"/>
              <a:gd name="connsiteX3" fmla="*/ 0 w 3960440"/>
              <a:gd name="connsiteY3" fmla="*/ 937260 h 944880"/>
              <a:gd name="connsiteX0" fmla="*/ 0 w 3976632"/>
              <a:gd name="connsiteY0" fmla="*/ 749 h 936104"/>
              <a:gd name="connsiteX1" fmla="*/ 3976632 w 3976632"/>
              <a:gd name="connsiteY1" fmla="*/ 0 h 936104"/>
              <a:gd name="connsiteX2" fmla="*/ 3976632 w 3976632"/>
              <a:gd name="connsiteY2" fmla="*/ 936104 h 936104"/>
              <a:gd name="connsiteX3" fmla="*/ 16192 w 3976632"/>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6667 w 3967107"/>
              <a:gd name="connsiteY3" fmla="*/ 928484 h 936104"/>
              <a:gd name="connsiteX0" fmla="*/ 3459 w 3970566"/>
              <a:gd name="connsiteY0" fmla="*/ 749 h 936104"/>
              <a:gd name="connsiteX1" fmla="*/ 3970566 w 3970566"/>
              <a:gd name="connsiteY1" fmla="*/ 0 h 936104"/>
              <a:gd name="connsiteX2" fmla="*/ 3970566 w 3970566"/>
              <a:gd name="connsiteY2" fmla="*/ 936104 h 936104"/>
              <a:gd name="connsiteX3" fmla="*/ 0 w 3970566"/>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2167 w 3967107"/>
              <a:gd name="connsiteY3" fmla="*/ 925388 h 936104"/>
            </a:gdLst>
            <a:ahLst/>
            <a:cxnLst>
              <a:cxn ang="0">
                <a:pos x="connsiteX0" y="connsiteY0"/>
              </a:cxn>
              <a:cxn ang="0">
                <a:pos x="connsiteX1" y="connsiteY1"/>
              </a:cxn>
              <a:cxn ang="0">
                <a:pos x="connsiteX2" y="connsiteY2"/>
              </a:cxn>
              <a:cxn ang="0">
                <a:pos x="connsiteX3" y="connsiteY3"/>
              </a:cxn>
            </a:cxnLst>
            <a:rect l="l" t="t" r="r" b="b"/>
            <a:pathLst>
              <a:path w="3967107" h="936104">
                <a:moveTo>
                  <a:pt x="0" y="749"/>
                </a:moveTo>
                <a:lnTo>
                  <a:pt x="3967107" y="0"/>
                </a:lnTo>
                <a:lnTo>
                  <a:pt x="3967107" y="936104"/>
                </a:lnTo>
                <a:lnTo>
                  <a:pt x="2167" y="925388"/>
                </a:lnTo>
              </a:path>
            </a:pathLst>
          </a:cu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00000" rtlCol="0" anchor="ctr"/>
          <a:lstStyle/>
          <a:p>
            <a:pPr>
              <a:lnSpc>
                <a:spcPts val="2600"/>
              </a:lnSpc>
            </a:pPr>
            <a:r>
              <a:rPr lang="de-DE" sz="2000" dirty="0" err="1" smtClean="0">
                <a:solidFill>
                  <a:schemeClr val="accent3"/>
                </a:solidFill>
                <a:latin typeface="Arial" pitchFamily="34" charset="0"/>
                <a:cs typeface="Arial" pitchFamily="34" charset="0"/>
              </a:rPr>
              <a:t>Policy</a:t>
            </a:r>
            <a:r>
              <a:rPr lang="de-DE" sz="2000" dirty="0" smtClean="0">
                <a:solidFill>
                  <a:schemeClr val="accent3"/>
                </a:solidFill>
                <a:latin typeface="Arial" pitchFamily="34" charset="0"/>
                <a:cs typeface="Arial" pitchFamily="34" charset="0"/>
              </a:rPr>
              <a:t> Assessment &amp; Transfer</a:t>
            </a:r>
            <a:endParaRPr lang="de-DE" sz="2000" dirty="0">
              <a:solidFill>
                <a:schemeClr val="accent3"/>
              </a:solidFill>
              <a:latin typeface="Arial" pitchFamily="34" charset="0"/>
              <a:cs typeface="Arial" pitchFamily="34" charset="0"/>
            </a:endParaRPr>
          </a:p>
        </p:txBody>
      </p:sp>
      <p:sp>
        <p:nvSpPr>
          <p:cNvPr id="24" name="Textfeld 23"/>
          <p:cNvSpPr txBox="1"/>
          <p:nvPr/>
        </p:nvSpPr>
        <p:spPr>
          <a:xfrm>
            <a:off x="679754" y="3392105"/>
            <a:ext cx="432048" cy="720000"/>
          </a:xfrm>
          <a:prstGeom prst="rect">
            <a:avLst/>
          </a:prstGeom>
          <a:noFill/>
          <a:effectLst/>
        </p:spPr>
        <p:txBody>
          <a:bodyPr wrap="square" lIns="0" tIns="0" rIns="0" bIns="0" rtlCol="0" anchor="ctr" anchorCtr="0">
            <a:noAutofit/>
          </a:bodyPr>
          <a:lstStyle>
            <a:defPPr>
              <a:defRPr lang="de-DE"/>
            </a:defPPr>
            <a:lvl1pPr>
              <a:defRPr sz="5000" b="1">
                <a:solidFill>
                  <a:srgbClr val="3366C5"/>
                </a:solidFill>
                <a:effectLst>
                  <a:outerShdw blurRad="50800" dist="38100" dir="2700000" algn="tl" rotWithShape="0">
                    <a:prstClr val="black">
                      <a:alpha val="40000"/>
                    </a:prstClr>
                  </a:outerShdw>
                </a:effectLst>
                <a:latin typeface="Arial" pitchFamily="34" charset="0"/>
                <a:cs typeface="Arial" pitchFamily="34" charset="0"/>
              </a:defRPr>
            </a:lvl1pPr>
          </a:lstStyle>
          <a:p>
            <a:pPr algn="ctr"/>
            <a:r>
              <a:rPr lang="de-DE" dirty="0">
                <a:solidFill>
                  <a:schemeClr val="accent3"/>
                </a:solidFill>
              </a:rPr>
              <a:t>3</a:t>
            </a:r>
          </a:p>
        </p:txBody>
      </p:sp>
      <p:sp>
        <p:nvSpPr>
          <p:cNvPr id="27" name="Rechteck 9"/>
          <p:cNvSpPr/>
          <p:nvPr/>
        </p:nvSpPr>
        <p:spPr>
          <a:xfrm>
            <a:off x="427462" y="3392105"/>
            <a:ext cx="8388000" cy="720000"/>
          </a:xfrm>
          <a:custGeom>
            <a:avLst/>
            <a:gdLst>
              <a:gd name="connsiteX0" fmla="*/ 0 w 3960440"/>
              <a:gd name="connsiteY0" fmla="*/ 0 h 936104"/>
              <a:gd name="connsiteX1" fmla="*/ 3960440 w 3960440"/>
              <a:gd name="connsiteY1" fmla="*/ 0 h 936104"/>
              <a:gd name="connsiteX2" fmla="*/ 3960440 w 3960440"/>
              <a:gd name="connsiteY2" fmla="*/ 936104 h 936104"/>
              <a:gd name="connsiteX3" fmla="*/ 0 w 3960440"/>
              <a:gd name="connsiteY3" fmla="*/ 936104 h 936104"/>
              <a:gd name="connsiteX4" fmla="*/ 0 w 3960440"/>
              <a:gd name="connsiteY4" fmla="*/ 0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1027544"/>
              <a:gd name="connsiteX1" fmla="*/ 3960440 w 3960440"/>
              <a:gd name="connsiteY1" fmla="*/ 0 h 1027544"/>
              <a:gd name="connsiteX2" fmla="*/ 3960440 w 3960440"/>
              <a:gd name="connsiteY2" fmla="*/ 936104 h 1027544"/>
              <a:gd name="connsiteX3" fmla="*/ 91440 w 3960440"/>
              <a:gd name="connsiteY3" fmla="*/ 1027544 h 1027544"/>
              <a:gd name="connsiteX0" fmla="*/ 0 w 3914720"/>
              <a:gd name="connsiteY0" fmla="*/ 0 h 1036320"/>
              <a:gd name="connsiteX1" fmla="*/ 3914720 w 3914720"/>
              <a:gd name="connsiteY1" fmla="*/ 8776 h 1036320"/>
              <a:gd name="connsiteX2" fmla="*/ 3914720 w 3914720"/>
              <a:gd name="connsiteY2" fmla="*/ 944880 h 1036320"/>
              <a:gd name="connsiteX3" fmla="*/ 45720 w 3914720"/>
              <a:gd name="connsiteY3" fmla="*/ 1036320 h 1036320"/>
              <a:gd name="connsiteX0" fmla="*/ 45720 w 3960440"/>
              <a:gd name="connsiteY0" fmla="*/ 0 h 944880"/>
              <a:gd name="connsiteX1" fmla="*/ 3960440 w 3960440"/>
              <a:gd name="connsiteY1" fmla="*/ 8776 h 944880"/>
              <a:gd name="connsiteX2" fmla="*/ 3960440 w 3960440"/>
              <a:gd name="connsiteY2" fmla="*/ 944880 h 944880"/>
              <a:gd name="connsiteX3" fmla="*/ 0 w 3960440"/>
              <a:gd name="connsiteY3" fmla="*/ 937260 h 944880"/>
              <a:gd name="connsiteX0" fmla="*/ 0 w 3976632"/>
              <a:gd name="connsiteY0" fmla="*/ 749 h 936104"/>
              <a:gd name="connsiteX1" fmla="*/ 3976632 w 3976632"/>
              <a:gd name="connsiteY1" fmla="*/ 0 h 936104"/>
              <a:gd name="connsiteX2" fmla="*/ 3976632 w 3976632"/>
              <a:gd name="connsiteY2" fmla="*/ 936104 h 936104"/>
              <a:gd name="connsiteX3" fmla="*/ 16192 w 3976632"/>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6667 w 3967107"/>
              <a:gd name="connsiteY3" fmla="*/ 928484 h 936104"/>
              <a:gd name="connsiteX0" fmla="*/ 3459 w 3970566"/>
              <a:gd name="connsiteY0" fmla="*/ 749 h 936104"/>
              <a:gd name="connsiteX1" fmla="*/ 3970566 w 3970566"/>
              <a:gd name="connsiteY1" fmla="*/ 0 h 936104"/>
              <a:gd name="connsiteX2" fmla="*/ 3970566 w 3970566"/>
              <a:gd name="connsiteY2" fmla="*/ 936104 h 936104"/>
              <a:gd name="connsiteX3" fmla="*/ 0 w 3970566"/>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2167 w 3967107"/>
              <a:gd name="connsiteY3" fmla="*/ 925388 h 936104"/>
            </a:gdLst>
            <a:ahLst/>
            <a:cxnLst>
              <a:cxn ang="0">
                <a:pos x="connsiteX0" y="connsiteY0"/>
              </a:cxn>
              <a:cxn ang="0">
                <a:pos x="connsiteX1" y="connsiteY1"/>
              </a:cxn>
              <a:cxn ang="0">
                <a:pos x="connsiteX2" y="connsiteY2"/>
              </a:cxn>
              <a:cxn ang="0">
                <a:pos x="connsiteX3" y="connsiteY3"/>
              </a:cxn>
            </a:cxnLst>
            <a:rect l="l" t="t" r="r" b="b"/>
            <a:pathLst>
              <a:path w="3967107" h="936104">
                <a:moveTo>
                  <a:pt x="0" y="749"/>
                </a:moveTo>
                <a:lnTo>
                  <a:pt x="3967107" y="0"/>
                </a:lnTo>
                <a:lnTo>
                  <a:pt x="3967107" y="936104"/>
                </a:lnTo>
                <a:lnTo>
                  <a:pt x="2167" y="925388"/>
                </a:lnTo>
              </a:path>
            </a:pathLst>
          </a:cu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00000" rtlCol="0" anchor="ctr"/>
          <a:lstStyle/>
          <a:p>
            <a:pPr>
              <a:lnSpc>
                <a:spcPts val="2600"/>
              </a:lnSpc>
            </a:pPr>
            <a:r>
              <a:rPr lang="de-DE" sz="2000" dirty="0" smtClean="0">
                <a:solidFill>
                  <a:schemeClr val="accent3"/>
                </a:solidFill>
                <a:latin typeface="Arial" pitchFamily="34" charset="0"/>
                <a:cs typeface="Arial" pitchFamily="34" charset="0"/>
              </a:rPr>
              <a:t>Impact Analysis</a:t>
            </a:r>
            <a:endParaRPr lang="de-DE" sz="2000" dirty="0">
              <a:solidFill>
                <a:schemeClr val="accent3"/>
              </a:solidFill>
              <a:latin typeface="Arial" pitchFamily="34" charset="0"/>
              <a:cs typeface="Arial" pitchFamily="34" charset="0"/>
            </a:endParaRPr>
          </a:p>
        </p:txBody>
      </p:sp>
      <p:sp>
        <p:nvSpPr>
          <p:cNvPr id="20" name="Textfeld 19"/>
          <p:cNvSpPr txBox="1"/>
          <p:nvPr/>
        </p:nvSpPr>
        <p:spPr>
          <a:xfrm>
            <a:off x="-3060848" y="1484313"/>
            <a:ext cx="2664296" cy="1754326"/>
          </a:xfrm>
          <a:prstGeom prst="rect">
            <a:avLst/>
          </a:prstGeom>
          <a:noFill/>
          <a:ln>
            <a:solidFill>
              <a:schemeClr val="accent1"/>
            </a:solidFill>
          </a:ln>
        </p:spPr>
        <p:txBody>
          <a:bodyPr wrap="square" rtlCol="0">
            <a:spAutoFit/>
          </a:bodyPr>
          <a:lstStyle/>
          <a:p>
            <a:r>
              <a:rPr lang="de-DE" sz="1200" b="1" dirty="0" smtClean="0"/>
              <a:t>Hinweis Aktualisierung der Nummerierung:</a:t>
            </a:r>
          </a:p>
          <a:p>
            <a:r>
              <a:rPr lang="de-DE" sz="1200" dirty="0" smtClean="0"/>
              <a:t>Der aktive Agendapunkt ist blau (</a:t>
            </a:r>
            <a:r>
              <a:rPr lang="de-DE" sz="1200" dirty="0" err="1" smtClean="0"/>
              <a:t>RGB</a:t>
            </a:r>
            <a:r>
              <a:rPr lang="de-DE" sz="1200" dirty="0" smtClean="0"/>
              <a:t> 0/106/164 und der inaktive ist grün (</a:t>
            </a:r>
            <a:r>
              <a:rPr lang="de-DE" sz="1200" dirty="0" err="1" smtClean="0"/>
              <a:t>RGB</a:t>
            </a:r>
            <a:r>
              <a:rPr lang="de-DE" sz="1200" dirty="0" smtClean="0"/>
              <a:t> 151/191/13).</a:t>
            </a:r>
          </a:p>
          <a:p>
            <a:r>
              <a:rPr lang="de-DE" sz="1200" dirty="0" smtClean="0"/>
              <a:t>Bitte jeweils umfärben. Die Farben sind im Master hinterlegt oder einfach mit der Funktion „Format übertragen“ kopieren</a:t>
            </a: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6222544"/>
            <a:ext cx="535982" cy="63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6963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Policy Instruments and Measures</a:t>
            </a:r>
            <a:endParaRPr lang="de-DE" dirty="0"/>
          </a:p>
        </p:txBody>
      </p:sp>
      <p:sp>
        <p:nvSpPr>
          <p:cNvPr id="3" name="Textplatzhalter 2"/>
          <p:cNvSpPr>
            <a:spLocks noGrp="1"/>
          </p:cNvSpPr>
          <p:nvPr>
            <p:ph type="body" sz="quarter" idx="11"/>
          </p:nvPr>
        </p:nvSpPr>
        <p:spPr/>
        <p:txBody>
          <a:bodyPr/>
          <a:lstStyle/>
          <a:p>
            <a:pPr marL="457200" indent="-457200">
              <a:buAutoNum type="arabicPeriod"/>
            </a:pPr>
            <a:r>
              <a:rPr lang="en-US" b="1" dirty="0"/>
              <a:t>Direct Financial Support</a:t>
            </a:r>
          </a:p>
          <a:p>
            <a:pPr marL="709200" lvl="1" indent="-457200"/>
            <a:r>
              <a:rPr lang="en-US" dirty="0"/>
              <a:t>Winter Fuel Payment – UK </a:t>
            </a:r>
          </a:p>
          <a:p>
            <a:pPr marL="709200" lvl="1" indent="-457200"/>
            <a:r>
              <a:rPr lang="en-US" dirty="0"/>
              <a:t>Transfer Payments – Germany </a:t>
            </a:r>
          </a:p>
          <a:p>
            <a:pPr marL="457200" indent="-457200">
              <a:buAutoNum type="arabicPeriod"/>
            </a:pPr>
            <a:r>
              <a:rPr lang="en-US" b="1" dirty="0"/>
              <a:t>Energy Efficiency Measures</a:t>
            </a:r>
          </a:p>
          <a:p>
            <a:pPr marL="709200" lvl="1" indent="-457200"/>
            <a:r>
              <a:rPr lang="en-US" dirty="0" err="1"/>
              <a:t>Habiter</a:t>
            </a:r>
            <a:r>
              <a:rPr lang="en-US" dirty="0"/>
              <a:t> </a:t>
            </a:r>
            <a:r>
              <a:rPr lang="en-US" dirty="0" err="1"/>
              <a:t>Mieux</a:t>
            </a:r>
            <a:r>
              <a:rPr lang="en-US" dirty="0"/>
              <a:t> – France </a:t>
            </a:r>
          </a:p>
          <a:p>
            <a:pPr marL="457200" indent="-457200">
              <a:buAutoNum type="arabicPeriod"/>
            </a:pPr>
            <a:r>
              <a:rPr lang="en-US" b="1" dirty="0" smtClean="0"/>
              <a:t>Information </a:t>
            </a:r>
            <a:r>
              <a:rPr lang="en-US" b="1" dirty="0"/>
              <a:t>and Guidance Schemes </a:t>
            </a:r>
          </a:p>
          <a:p>
            <a:pPr marL="709200" lvl="1" indent="-457200"/>
            <a:r>
              <a:rPr lang="en-US" dirty="0"/>
              <a:t>Charity &amp; NGO – UK and Ireland</a:t>
            </a:r>
          </a:p>
          <a:p>
            <a:pPr marL="457200" indent="-457200">
              <a:buAutoNum type="arabicPeriod"/>
            </a:pPr>
            <a:r>
              <a:rPr lang="en-US" b="1" dirty="0"/>
              <a:t>Other Measures</a:t>
            </a:r>
          </a:p>
          <a:p>
            <a:pPr marL="709200" lvl="1" indent="-457200"/>
            <a:r>
              <a:rPr lang="en-US" dirty="0"/>
              <a:t>Disconnection Safeguards – UK and Denmark</a:t>
            </a:r>
          </a:p>
          <a:p>
            <a:pPr marL="709200" lvl="1" indent="-457200"/>
            <a:r>
              <a:rPr lang="en-US" dirty="0"/>
              <a:t>Pay-as-you-go Meter – UK </a:t>
            </a:r>
          </a:p>
          <a:p>
            <a:endParaRPr lang="de-DE" dirty="0"/>
          </a:p>
        </p:txBody>
      </p:sp>
      <p:sp>
        <p:nvSpPr>
          <p:cNvPr id="5" name="Fußzeilenplatzhalter 4"/>
          <p:cNvSpPr>
            <a:spLocks noGrp="1"/>
          </p:cNvSpPr>
          <p:nvPr>
            <p:ph type="ftr" sz="quarter" idx="3"/>
          </p:nvPr>
        </p:nvSpPr>
        <p:spPr/>
        <p:txBody>
          <a:bodyPr/>
          <a:lstStyle/>
          <a:p>
            <a:r>
              <a:rPr lang="de-DE" dirty="0" err="1"/>
              <a:t>Alleviating</a:t>
            </a:r>
            <a:r>
              <a:rPr lang="de-DE" dirty="0"/>
              <a:t> </a:t>
            </a:r>
            <a:r>
              <a:rPr lang="de-DE" dirty="0" err="1"/>
              <a:t>Energy</a:t>
            </a:r>
            <a:r>
              <a:rPr lang="de-DE" dirty="0"/>
              <a:t> </a:t>
            </a:r>
            <a:r>
              <a:rPr lang="de-DE" dirty="0" err="1"/>
              <a:t>Poverty</a:t>
            </a:r>
            <a:r>
              <a:rPr lang="de-DE" dirty="0"/>
              <a:t> in </a:t>
            </a:r>
            <a:r>
              <a:rPr lang="de-DE" dirty="0" err="1"/>
              <a:t>Germany│Viktoria</a:t>
            </a:r>
            <a:r>
              <a:rPr lang="de-DE" dirty="0"/>
              <a:t> Noka│Vienna│25.06.2018</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6222544"/>
            <a:ext cx="535982" cy="63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5463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3"/>
          </p:nvPr>
        </p:nvSpPr>
        <p:spPr/>
        <p:txBody>
          <a:bodyPr/>
          <a:lstStyle/>
          <a:p>
            <a:r>
              <a:rPr lang="de-DE" dirty="0" err="1"/>
              <a:t>Alleviating</a:t>
            </a:r>
            <a:r>
              <a:rPr lang="de-DE" dirty="0"/>
              <a:t> </a:t>
            </a:r>
            <a:r>
              <a:rPr lang="de-DE" dirty="0" err="1"/>
              <a:t>Energy</a:t>
            </a:r>
            <a:r>
              <a:rPr lang="de-DE" dirty="0"/>
              <a:t> </a:t>
            </a:r>
            <a:r>
              <a:rPr lang="de-DE" dirty="0" err="1"/>
              <a:t>Poverty</a:t>
            </a:r>
            <a:r>
              <a:rPr lang="de-DE" dirty="0"/>
              <a:t> in </a:t>
            </a:r>
            <a:r>
              <a:rPr lang="de-DE" dirty="0" err="1"/>
              <a:t>Germany│Viktoria</a:t>
            </a:r>
            <a:r>
              <a:rPr lang="de-DE" dirty="0"/>
              <a:t> Noka│Vienna│25.06.2018</a:t>
            </a:r>
          </a:p>
        </p:txBody>
      </p:sp>
      <p:sp>
        <p:nvSpPr>
          <p:cNvPr id="10" name="Titel 9"/>
          <p:cNvSpPr>
            <a:spLocks noGrp="1"/>
          </p:cNvSpPr>
          <p:nvPr>
            <p:ph type="title"/>
          </p:nvPr>
        </p:nvSpPr>
        <p:spPr/>
        <p:txBody>
          <a:bodyPr/>
          <a:lstStyle/>
          <a:p>
            <a:r>
              <a:rPr lang="de-DE" dirty="0" smtClean="0"/>
              <a:t>Agenda</a:t>
            </a:r>
            <a:endParaRPr lang="de-DE" dirty="0"/>
          </a:p>
        </p:txBody>
      </p:sp>
      <p:sp>
        <p:nvSpPr>
          <p:cNvPr id="2" name="Textfeld 1"/>
          <p:cNvSpPr txBox="1"/>
          <p:nvPr/>
        </p:nvSpPr>
        <p:spPr>
          <a:xfrm>
            <a:off x="679754" y="1483003"/>
            <a:ext cx="432048" cy="720000"/>
          </a:xfrm>
          <a:prstGeom prst="rect">
            <a:avLst/>
          </a:prstGeom>
          <a:noFill/>
          <a:effectLst/>
        </p:spPr>
        <p:txBody>
          <a:bodyPr wrap="square" lIns="0" tIns="0" rIns="0" bIns="0" rtlCol="0" anchor="ctr" anchorCtr="0">
            <a:noAutofit/>
          </a:bodyPr>
          <a:lstStyle>
            <a:defPPr>
              <a:defRPr lang="de-DE"/>
            </a:defPPr>
            <a:lvl1pPr>
              <a:defRPr sz="5000" b="1">
                <a:solidFill>
                  <a:srgbClr val="3366C5"/>
                </a:solidFill>
                <a:effectLst>
                  <a:outerShdw blurRad="50800" dist="38100" dir="2700000" algn="tl" rotWithShape="0">
                    <a:prstClr val="black">
                      <a:alpha val="40000"/>
                    </a:prstClr>
                  </a:outerShdw>
                </a:effectLst>
                <a:latin typeface="Arial" pitchFamily="34" charset="0"/>
                <a:cs typeface="Arial" pitchFamily="34" charset="0"/>
              </a:defRPr>
            </a:lvl1pPr>
          </a:lstStyle>
          <a:p>
            <a:pPr algn="ctr"/>
            <a:r>
              <a:rPr lang="de-DE" dirty="0" smtClean="0">
                <a:solidFill>
                  <a:schemeClr val="accent3"/>
                </a:solidFill>
                <a:effectLst>
                  <a:outerShdw blurRad="38100" dist="38100" dir="2700000" algn="tl">
                    <a:srgbClr val="000000">
                      <a:alpha val="43137"/>
                    </a:srgbClr>
                  </a:outerShdw>
                </a:effectLst>
              </a:rPr>
              <a:t>1</a:t>
            </a:r>
            <a:endParaRPr lang="de-DE" dirty="0">
              <a:solidFill>
                <a:schemeClr val="accent1"/>
              </a:solidFill>
            </a:endParaRPr>
          </a:p>
        </p:txBody>
      </p:sp>
      <p:sp>
        <p:nvSpPr>
          <p:cNvPr id="25" name="Rechteck 9"/>
          <p:cNvSpPr/>
          <p:nvPr/>
        </p:nvSpPr>
        <p:spPr>
          <a:xfrm>
            <a:off x="427462" y="1483003"/>
            <a:ext cx="8388000" cy="720000"/>
          </a:xfrm>
          <a:custGeom>
            <a:avLst/>
            <a:gdLst>
              <a:gd name="connsiteX0" fmla="*/ 0 w 3960440"/>
              <a:gd name="connsiteY0" fmla="*/ 0 h 936104"/>
              <a:gd name="connsiteX1" fmla="*/ 3960440 w 3960440"/>
              <a:gd name="connsiteY1" fmla="*/ 0 h 936104"/>
              <a:gd name="connsiteX2" fmla="*/ 3960440 w 3960440"/>
              <a:gd name="connsiteY2" fmla="*/ 936104 h 936104"/>
              <a:gd name="connsiteX3" fmla="*/ 0 w 3960440"/>
              <a:gd name="connsiteY3" fmla="*/ 936104 h 936104"/>
              <a:gd name="connsiteX4" fmla="*/ 0 w 3960440"/>
              <a:gd name="connsiteY4" fmla="*/ 0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1027544"/>
              <a:gd name="connsiteX1" fmla="*/ 3960440 w 3960440"/>
              <a:gd name="connsiteY1" fmla="*/ 0 h 1027544"/>
              <a:gd name="connsiteX2" fmla="*/ 3960440 w 3960440"/>
              <a:gd name="connsiteY2" fmla="*/ 936104 h 1027544"/>
              <a:gd name="connsiteX3" fmla="*/ 91440 w 3960440"/>
              <a:gd name="connsiteY3" fmla="*/ 1027544 h 1027544"/>
              <a:gd name="connsiteX0" fmla="*/ 0 w 3914720"/>
              <a:gd name="connsiteY0" fmla="*/ 0 h 1036320"/>
              <a:gd name="connsiteX1" fmla="*/ 3914720 w 3914720"/>
              <a:gd name="connsiteY1" fmla="*/ 8776 h 1036320"/>
              <a:gd name="connsiteX2" fmla="*/ 3914720 w 3914720"/>
              <a:gd name="connsiteY2" fmla="*/ 944880 h 1036320"/>
              <a:gd name="connsiteX3" fmla="*/ 45720 w 3914720"/>
              <a:gd name="connsiteY3" fmla="*/ 1036320 h 1036320"/>
              <a:gd name="connsiteX0" fmla="*/ 45720 w 3960440"/>
              <a:gd name="connsiteY0" fmla="*/ 0 h 944880"/>
              <a:gd name="connsiteX1" fmla="*/ 3960440 w 3960440"/>
              <a:gd name="connsiteY1" fmla="*/ 8776 h 944880"/>
              <a:gd name="connsiteX2" fmla="*/ 3960440 w 3960440"/>
              <a:gd name="connsiteY2" fmla="*/ 944880 h 944880"/>
              <a:gd name="connsiteX3" fmla="*/ 0 w 3960440"/>
              <a:gd name="connsiteY3" fmla="*/ 937260 h 944880"/>
              <a:gd name="connsiteX0" fmla="*/ 0 w 3976632"/>
              <a:gd name="connsiteY0" fmla="*/ 749 h 936104"/>
              <a:gd name="connsiteX1" fmla="*/ 3976632 w 3976632"/>
              <a:gd name="connsiteY1" fmla="*/ 0 h 936104"/>
              <a:gd name="connsiteX2" fmla="*/ 3976632 w 3976632"/>
              <a:gd name="connsiteY2" fmla="*/ 936104 h 936104"/>
              <a:gd name="connsiteX3" fmla="*/ 16192 w 3976632"/>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6667 w 3967107"/>
              <a:gd name="connsiteY3" fmla="*/ 928484 h 936104"/>
              <a:gd name="connsiteX0" fmla="*/ 3459 w 3970566"/>
              <a:gd name="connsiteY0" fmla="*/ 749 h 936104"/>
              <a:gd name="connsiteX1" fmla="*/ 3970566 w 3970566"/>
              <a:gd name="connsiteY1" fmla="*/ 0 h 936104"/>
              <a:gd name="connsiteX2" fmla="*/ 3970566 w 3970566"/>
              <a:gd name="connsiteY2" fmla="*/ 936104 h 936104"/>
              <a:gd name="connsiteX3" fmla="*/ 0 w 3970566"/>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2167 w 3967107"/>
              <a:gd name="connsiteY3" fmla="*/ 925388 h 936104"/>
            </a:gdLst>
            <a:ahLst/>
            <a:cxnLst>
              <a:cxn ang="0">
                <a:pos x="connsiteX0" y="connsiteY0"/>
              </a:cxn>
              <a:cxn ang="0">
                <a:pos x="connsiteX1" y="connsiteY1"/>
              </a:cxn>
              <a:cxn ang="0">
                <a:pos x="connsiteX2" y="connsiteY2"/>
              </a:cxn>
              <a:cxn ang="0">
                <a:pos x="connsiteX3" y="connsiteY3"/>
              </a:cxn>
            </a:cxnLst>
            <a:rect l="l" t="t" r="r" b="b"/>
            <a:pathLst>
              <a:path w="3967107" h="936104">
                <a:moveTo>
                  <a:pt x="0" y="749"/>
                </a:moveTo>
                <a:lnTo>
                  <a:pt x="3967107" y="0"/>
                </a:lnTo>
                <a:lnTo>
                  <a:pt x="3967107" y="936104"/>
                </a:lnTo>
                <a:lnTo>
                  <a:pt x="2167" y="925388"/>
                </a:lnTo>
              </a:path>
            </a:pathLst>
          </a:custGeom>
          <a:noFill/>
          <a:ln w="12700">
            <a:solidFill>
              <a:srgbClr val="97BF0D"/>
            </a:solidFill>
          </a:ln>
        </p:spPr>
        <p:style>
          <a:lnRef idx="2">
            <a:schemeClr val="accent1">
              <a:shade val="50000"/>
            </a:schemeClr>
          </a:lnRef>
          <a:fillRef idx="1">
            <a:schemeClr val="accent1"/>
          </a:fillRef>
          <a:effectRef idx="0">
            <a:schemeClr val="accent1"/>
          </a:effectRef>
          <a:fontRef idx="minor">
            <a:schemeClr val="lt1"/>
          </a:fontRef>
        </p:style>
        <p:txBody>
          <a:bodyPr lIns="900000" rtlCol="0" anchor="ctr"/>
          <a:lstStyle/>
          <a:p>
            <a:r>
              <a:rPr lang="de-DE" sz="2000" dirty="0" smtClean="0">
                <a:solidFill>
                  <a:srgbClr val="97BF0D"/>
                </a:solidFill>
                <a:latin typeface="Arial" pitchFamily="34" charset="0"/>
                <a:cs typeface="Arial" pitchFamily="34" charset="0"/>
              </a:rPr>
              <a:t>Collection &amp; </a:t>
            </a:r>
            <a:r>
              <a:rPr lang="en-US" sz="2000" dirty="0" smtClean="0">
                <a:solidFill>
                  <a:srgbClr val="97BF0D"/>
                </a:solidFill>
                <a:latin typeface="Arial" pitchFamily="34" charset="0"/>
                <a:cs typeface="Arial" pitchFamily="34" charset="0"/>
              </a:rPr>
              <a:t>Categorization</a:t>
            </a:r>
            <a:endParaRPr lang="en-US" sz="2000" dirty="0">
              <a:solidFill>
                <a:srgbClr val="97BF0D"/>
              </a:solidFill>
              <a:latin typeface="Arial" pitchFamily="34" charset="0"/>
              <a:cs typeface="Arial" pitchFamily="34" charset="0"/>
            </a:endParaRPr>
          </a:p>
        </p:txBody>
      </p:sp>
      <p:sp>
        <p:nvSpPr>
          <p:cNvPr id="22" name="Textfeld 21"/>
          <p:cNvSpPr txBox="1"/>
          <p:nvPr/>
        </p:nvSpPr>
        <p:spPr>
          <a:xfrm>
            <a:off x="679754" y="2437554"/>
            <a:ext cx="432048" cy="720000"/>
          </a:xfrm>
          <a:prstGeom prst="rect">
            <a:avLst/>
          </a:prstGeom>
          <a:noFill/>
          <a:effectLst/>
        </p:spPr>
        <p:txBody>
          <a:bodyPr wrap="square" lIns="0" tIns="0" rIns="0" bIns="0" rtlCol="0" anchor="ctr" anchorCtr="0">
            <a:noAutofit/>
          </a:bodyPr>
          <a:lstStyle>
            <a:defPPr>
              <a:defRPr lang="de-DE"/>
            </a:defPPr>
            <a:lvl1pPr>
              <a:defRPr sz="5000" b="1">
                <a:solidFill>
                  <a:srgbClr val="3366C5"/>
                </a:solidFill>
                <a:latin typeface="Arial" pitchFamily="34" charset="0"/>
                <a:cs typeface="Arial" pitchFamily="34" charset="0"/>
              </a:defRPr>
            </a:lvl1pPr>
          </a:lstStyle>
          <a:p>
            <a:pPr algn="ctr"/>
            <a:r>
              <a:rPr lang="de-DE" dirty="0" smtClean="0">
                <a:solidFill>
                  <a:schemeClr val="accent1"/>
                </a:solidFill>
              </a:rPr>
              <a:t>2</a:t>
            </a:r>
            <a:endParaRPr lang="de-DE" dirty="0">
              <a:solidFill>
                <a:schemeClr val="accent1"/>
              </a:solidFill>
            </a:endParaRPr>
          </a:p>
        </p:txBody>
      </p:sp>
      <p:sp>
        <p:nvSpPr>
          <p:cNvPr id="26" name="Rechteck 9"/>
          <p:cNvSpPr/>
          <p:nvPr/>
        </p:nvSpPr>
        <p:spPr>
          <a:xfrm>
            <a:off x="427462" y="2437554"/>
            <a:ext cx="8388000" cy="720000"/>
          </a:xfrm>
          <a:custGeom>
            <a:avLst/>
            <a:gdLst>
              <a:gd name="connsiteX0" fmla="*/ 0 w 3960440"/>
              <a:gd name="connsiteY0" fmla="*/ 0 h 936104"/>
              <a:gd name="connsiteX1" fmla="*/ 3960440 w 3960440"/>
              <a:gd name="connsiteY1" fmla="*/ 0 h 936104"/>
              <a:gd name="connsiteX2" fmla="*/ 3960440 w 3960440"/>
              <a:gd name="connsiteY2" fmla="*/ 936104 h 936104"/>
              <a:gd name="connsiteX3" fmla="*/ 0 w 3960440"/>
              <a:gd name="connsiteY3" fmla="*/ 936104 h 936104"/>
              <a:gd name="connsiteX4" fmla="*/ 0 w 3960440"/>
              <a:gd name="connsiteY4" fmla="*/ 0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1027544"/>
              <a:gd name="connsiteX1" fmla="*/ 3960440 w 3960440"/>
              <a:gd name="connsiteY1" fmla="*/ 0 h 1027544"/>
              <a:gd name="connsiteX2" fmla="*/ 3960440 w 3960440"/>
              <a:gd name="connsiteY2" fmla="*/ 936104 h 1027544"/>
              <a:gd name="connsiteX3" fmla="*/ 91440 w 3960440"/>
              <a:gd name="connsiteY3" fmla="*/ 1027544 h 1027544"/>
              <a:gd name="connsiteX0" fmla="*/ 0 w 3914720"/>
              <a:gd name="connsiteY0" fmla="*/ 0 h 1036320"/>
              <a:gd name="connsiteX1" fmla="*/ 3914720 w 3914720"/>
              <a:gd name="connsiteY1" fmla="*/ 8776 h 1036320"/>
              <a:gd name="connsiteX2" fmla="*/ 3914720 w 3914720"/>
              <a:gd name="connsiteY2" fmla="*/ 944880 h 1036320"/>
              <a:gd name="connsiteX3" fmla="*/ 45720 w 3914720"/>
              <a:gd name="connsiteY3" fmla="*/ 1036320 h 1036320"/>
              <a:gd name="connsiteX0" fmla="*/ 45720 w 3960440"/>
              <a:gd name="connsiteY0" fmla="*/ 0 h 944880"/>
              <a:gd name="connsiteX1" fmla="*/ 3960440 w 3960440"/>
              <a:gd name="connsiteY1" fmla="*/ 8776 h 944880"/>
              <a:gd name="connsiteX2" fmla="*/ 3960440 w 3960440"/>
              <a:gd name="connsiteY2" fmla="*/ 944880 h 944880"/>
              <a:gd name="connsiteX3" fmla="*/ 0 w 3960440"/>
              <a:gd name="connsiteY3" fmla="*/ 937260 h 944880"/>
              <a:gd name="connsiteX0" fmla="*/ 0 w 3976632"/>
              <a:gd name="connsiteY0" fmla="*/ 749 h 936104"/>
              <a:gd name="connsiteX1" fmla="*/ 3976632 w 3976632"/>
              <a:gd name="connsiteY1" fmla="*/ 0 h 936104"/>
              <a:gd name="connsiteX2" fmla="*/ 3976632 w 3976632"/>
              <a:gd name="connsiteY2" fmla="*/ 936104 h 936104"/>
              <a:gd name="connsiteX3" fmla="*/ 16192 w 3976632"/>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6667 w 3967107"/>
              <a:gd name="connsiteY3" fmla="*/ 928484 h 936104"/>
              <a:gd name="connsiteX0" fmla="*/ 3459 w 3970566"/>
              <a:gd name="connsiteY0" fmla="*/ 749 h 936104"/>
              <a:gd name="connsiteX1" fmla="*/ 3970566 w 3970566"/>
              <a:gd name="connsiteY1" fmla="*/ 0 h 936104"/>
              <a:gd name="connsiteX2" fmla="*/ 3970566 w 3970566"/>
              <a:gd name="connsiteY2" fmla="*/ 936104 h 936104"/>
              <a:gd name="connsiteX3" fmla="*/ 0 w 3970566"/>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2167 w 3967107"/>
              <a:gd name="connsiteY3" fmla="*/ 925388 h 936104"/>
            </a:gdLst>
            <a:ahLst/>
            <a:cxnLst>
              <a:cxn ang="0">
                <a:pos x="connsiteX0" y="connsiteY0"/>
              </a:cxn>
              <a:cxn ang="0">
                <a:pos x="connsiteX1" y="connsiteY1"/>
              </a:cxn>
              <a:cxn ang="0">
                <a:pos x="connsiteX2" y="connsiteY2"/>
              </a:cxn>
              <a:cxn ang="0">
                <a:pos x="connsiteX3" y="connsiteY3"/>
              </a:cxn>
            </a:cxnLst>
            <a:rect l="l" t="t" r="r" b="b"/>
            <a:pathLst>
              <a:path w="3967107" h="936104">
                <a:moveTo>
                  <a:pt x="0" y="749"/>
                </a:moveTo>
                <a:lnTo>
                  <a:pt x="3967107" y="0"/>
                </a:lnTo>
                <a:lnTo>
                  <a:pt x="3967107" y="936104"/>
                </a:lnTo>
                <a:lnTo>
                  <a:pt x="2167" y="925388"/>
                </a:lnTo>
              </a:path>
            </a:pathLst>
          </a:custGeom>
          <a:noFill/>
          <a:ln w="12700">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lIns="900000" rtlCol="0" anchor="ctr"/>
          <a:lstStyle/>
          <a:p>
            <a:pPr>
              <a:lnSpc>
                <a:spcPts val="2600"/>
              </a:lnSpc>
            </a:pPr>
            <a:r>
              <a:rPr lang="de-DE" sz="2000" dirty="0" err="1" smtClean="0">
                <a:solidFill>
                  <a:srgbClr val="336699"/>
                </a:solidFill>
                <a:latin typeface="Arial" pitchFamily="34" charset="0"/>
                <a:cs typeface="Arial" pitchFamily="34" charset="0"/>
              </a:rPr>
              <a:t>Policy</a:t>
            </a:r>
            <a:r>
              <a:rPr lang="de-DE" sz="2000" dirty="0" smtClean="0">
                <a:solidFill>
                  <a:srgbClr val="336699"/>
                </a:solidFill>
                <a:latin typeface="Arial" pitchFamily="34" charset="0"/>
                <a:cs typeface="Arial" pitchFamily="34" charset="0"/>
              </a:rPr>
              <a:t> Assessment &amp; Transfer</a:t>
            </a:r>
            <a:endParaRPr lang="de-DE" sz="2000" dirty="0">
              <a:solidFill>
                <a:srgbClr val="336699"/>
              </a:solidFill>
              <a:latin typeface="Arial" pitchFamily="34" charset="0"/>
              <a:cs typeface="Arial" pitchFamily="34" charset="0"/>
            </a:endParaRPr>
          </a:p>
        </p:txBody>
      </p:sp>
      <p:sp>
        <p:nvSpPr>
          <p:cNvPr id="24" name="Textfeld 23"/>
          <p:cNvSpPr txBox="1"/>
          <p:nvPr/>
        </p:nvSpPr>
        <p:spPr>
          <a:xfrm>
            <a:off x="679754" y="3392105"/>
            <a:ext cx="432048" cy="720000"/>
          </a:xfrm>
          <a:prstGeom prst="rect">
            <a:avLst/>
          </a:prstGeom>
          <a:noFill/>
          <a:effectLst/>
        </p:spPr>
        <p:txBody>
          <a:bodyPr wrap="square" lIns="0" tIns="0" rIns="0" bIns="0" rtlCol="0" anchor="ctr" anchorCtr="0">
            <a:noAutofit/>
          </a:bodyPr>
          <a:lstStyle>
            <a:defPPr>
              <a:defRPr lang="de-DE"/>
            </a:defPPr>
            <a:lvl1pPr>
              <a:defRPr sz="5000" b="1">
                <a:solidFill>
                  <a:srgbClr val="3366C5"/>
                </a:solidFill>
                <a:effectLst>
                  <a:outerShdw blurRad="50800" dist="38100" dir="2700000" algn="tl" rotWithShape="0">
                    <a:prstClr val="black">
                      <a:alpha val="40000"/>
                    </a:prstClr>
                  </a:outerShdw>
                </a:effectLst>
                <a:latin typeface="Arial" pitchFamily="34" charset="0"/>
                <a:cs typeface="Arial" pitchFamily="34" charset="0"/>
              </a:defRPr>
            </a:lvl1pPr>
          </a:lstStyle>
          <a:p>
            <a:pPr algn="ctr"/>
            <a:r>
              <a:rPr lang="de-DE" dirty="0">
                <a:solidFill>
                  <a:schemeClr val="accent3"/>
                </a:solidFill>
              </a:rPr>
              <a:t>3</a:t>
            </a:r>
          </a:p>
        </p:txBody>
      </p:sp>
      <p:sp>
        <p:nvSpPr>
          <p:cNvPr id="27" name="Rechteck 9"/>
          <p:cNvSpPr/>
          <p:nvPr/>
        </p:nvSpPr>
        <p:spPr>
          <a:xfrm>
            <a:off x="427462" y="3392105"/>
            <a:ext cx="8388000" cy="720000"/>
          </a:xfrm>
          <a:custGeom>
            <a:avLst/>
            <a:gdLst>
              <a:gd name="connsiteX0" fmla="*/ 0 w 3960440"/>
              <a:gd name="connsiteY0" fmla="*/ 0 h 936104"/>
              <a:gd name="connsiteX1" fmla="*/ 3960440 w 3960440"/>
              <a:gd name="connsiteY1" fmla="*/ 0 h 936104"/>
              <a:gd name="connsiteX2" fmla="*/ 3960440 w 3960440"/>
              <a:gd name="connsiteY2" fmla="*/ 936104 h 936104"/>
              <a:gd name="connsiteX3" fmla="*/ 0 w 3960440"/>
              <a:gd name="connsiteY3" fmla="*/ 936104 h 936104"/>
              <a:gd name="connsiteX4" fmla="*/ 0 w 3960440"/>
              <a:gd name="connsiteY4" fmla="*/ 0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1027544"/>
              <a:gd name="connsiteX1" fmla="*/ 3960440 w 3960440"/>
              <a:gd name="connsiteY1" fmla="*/ 0 h 1027544"/>
              <a:gd name="connsiteX2" fmla="*/ 3960440 w 3960440"/>
              <a:gd name="connsiteY2" fmla="*/ 936104 h 1027544"/>
              <a:gd name="connsiteX3" fmla="*/ 91440 w 3960440"/>
              <a:gd name="connsiteY3" fmla="*/ 1027544 h 1027544"/>
              <a:gd name="connsiteX0" fmla="*/ 0 w 3914720"/>
              <a:gd name="connsiteY0" fmla="*/ 0 h 1036320"/>
              <a:gd name="connsiteX1" fmla="*/ 3914720 w 3914720"/>
              <a:gd name="connsiteY1" fmla="*/ 8776 h 1036320"/>
              <a:gd name="connsiteX2" fmla="*/ 3914720 w 3914720"/>
              <a:gd name="connsiteY2" fmla="*/ 944880 h 1036320"/>
              <a:gd name="connsiteX3" fmla="*/ 45720 w 3914720"/>
              <a:gd name="connsiteY3" fmla="*/ 1036320 h 1036320"/>
              <a:gd name="connsiteX0" fmla="*/ 45720 w 3960440"/>
              <a:gd name="connsiteY0" fmla="*/ 0 h 944880"/>
              <a:gd name="connsiteX1" fmla="*/ 3960440 w 3960440"/>
              <a:gd name="connsiteY1" fmla="*/ 8776 h 944880"/>
              <a:gd name="connsiteX2" fmla="*/ 3960440 w 3960440"/>
              <a:gd name="connsiteY2" fmla="*/ 944880 h 944880"/>
              <a:gd name="connsiteX3" fmla="*/ 0 w 3960440"/>
              <a:gd name="connsiteY3" fmla="*/ 937260 h 944880"/>
              <a:gd name="connsiteX0" fmla="*/ 0 w 3976632"/>
              <a:gd name="connsiteY0" fmla="*/ 749 h 936104"/>
              <a:gd name="connsiteX1" fmla="*/ 3976632 w 3976632"/>
              <a:gd name="connsiteY1" fmla="*/ 0 h 936104"/>
              <a:gd name="connsiteX2" fmla="*/ 3976632 w 3976632"/>
              <a:gd name="connsiteY2" fmla="*/ 936104 h 936104"/>
              <a:gd name="connsiteX3" fmla="*/ 16192 w 3976632"/>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6667 w 3967107"/>
              <a:gd name="connsiteY3" fmla="*/ 928484 h 936104"/>
              <a:gd name="connsiteX0" fmla="*/ 3459 w 3970566"/>
              <a:gd name="connsiteY0" fmla="*/ 749 h 936104"/>
              <a:gd name="connsiteX1" fmla="*/ 3970566 w 3970566"/>
              <a:gd name="connsiteY1" fmla="*/ 0 h 936104"/>
              <a:gd name="connsiteX2" fmla="*/ 3970566 w 3970566"/>
              <a:gd name="connsiteY2" fmla="*/ 936104 h 936104"/>
              <a:gd name="connsiteX3" fmla="*/ 0 w 3970566"/>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2167 w 3967107"/>
              <a:gd name="connsiteY3" fmla="*/ 925388 h 936104"/>
            </a:gdLst>
            <a:ahLst/>
            <a:cxnLst>
              <a:cxn ang="0">
                <a:pos x="connsiteX0" y="connsiteY0"/>
              </a:cxn>
              <a:cxn ang="0">
                <a:pos x="connsiteX1" y="connsiteY1"/>
              </a:cxn>
              <a:cxn ang="0">
                <a:pos x="connsiteX2" y="connsiteY2"/>
              </a:cxn>
              <a:cxn ang="0">
                <a:pos x="connsiteX3" y="connsiteY3"/>
              </a:cxn>
            </a:cxnLst>
            <a:rect l="l" t="t" r="r" b="b"/>
            <a:pathLst>
              <a:path w="3967107" h="936104">
                <a:moveTo>
                  <a:pt x="0" y="749"/>
                </a:moveTo>
                <a:lnTo>
                  <a:pt x="3967107" y="0"/>
                </a:lnTo>
                <a:lnTo>
                  <a:pt x="3967107" y="936104"/>
                </a:lnTo>
                <a:lnTo>
                  <a:pt x="2167" y="925388"/>
                </a:lnTo>
              </a:path>
            </a:pathLst>
          </a:cu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00000" rtlCol="0" anchor="ctr"/>
          <a:lstStyle/>
          <a:p>
            <a:pPr>
              <a:lnSpc>
                <a:spcPts val="2600"/>
              </a:lnSpc>
            </a:pPr>
            <a:r>
              <a:rPr lang="de-DE" sz="2000" dirty="0" smtClean="0">
                <a:solidFill>
                  <a:schemeClr val="accent3"/>
                </a:solidFill>
                <a:latin typeface="Arial" pitchFamily="34" charset="0"/>
                <a:cs typeface="Arial" pitchFamily="34" charset="0"/>
              </a:rPr>
              <a:t>Impact Analysis</a:t>
            </a:r>
            <a:endParaRPr lang="de-DE" sz="2000" dirty="0">
              <a:solidFill>
                <a:schemeClr val="accent3"/>
              </a:solidFill>
              <a:latin typeface="Arial" pitchFamily="34" charset="0"/>
              <a:cs typeface="Arial" pitchFamily="34" charset="0"/>
            </a:endParaRPr>
          </a:p>
        </p:txBody>
      </p:sp>
      <p:sp>
        <p:nvSpPr>
          <p:cNvPr id="20" name="Textfeld 19"/>
          <p:cNvSpPr txBox="1"/>
          <p:nvPr/>
        </p:nvSpPr>
        <p:spPr>
          <a:xfrm>
            <a:off x="-3060848" y="1484313"/>
            <a:ext cx="2664296" cy="1754326"/>
          </a:xfrm>
          <a:prstGeom prst="rect">
            <a:avLst/>
          </a:prstGeom>
          <a:noFill/>
          <a:ln>
            <a:solidFill>
              <a:schemeClr val="accent1"/>
            </a:solidFill>
          </a:ln>
        </p:spPr>
        <p:txBody>
          <a:bodyPr wrap="square" rtlCol="0">
            <a:spAutoFit/>
          </a:bodyPr>
          <a:lstStyle/>
          <a:p>
            <a:r>
              <a:rPr lang="de-DE" sz="1200" b="1" dirty="0" smtClean="0"/>
              <a:t>Hinweis Aktualisierung der Nummerierung:</a:t>
            </a:r>
          </a:p>
          <a:p>
            <a:r>
              <a:rPr lang="de-DE" sz="1200" dirty="0" smtClean="0"/>
              <a:t>Der aktive Agendapunkt ist blau (</a:t>
            </a:r>
            <a:r>
              <a:rPr lang="de-DE" sz="1200" dirty="0" err="1" smtClean="0"/>
              <a:t>RGB</a:t>
            </a:r>
            <a:r>
              <a:rPr lang="de-DE" sz="1200" dirty="0" smtClean="0"/>
              <a:t> 0/106/164 und der inaktive ist grün (</a:t>
            </a:r>
            <a:r>
              <a:rPr lang="de-DE" sz="1200" dirty="0" err="1" smtClean="0"/>
              <a:t>RGB</a:t>
            </a:r>
            <a:r>
              <a:rPr lang="de-DE" sz="1200" dirty="0" smtClean="0"/>
              <a:t> 151/191/13).</a:t>
            </a:r>
          </a:p>
          <a:p>
            <a:r>
              <a:rPr lang="de-DE" sz="1200" dirty="0" smtClean="0"/>
              <a:t>Bitte jeweils umfärben. Die Farben sind im Master hinterlegt oder einfach mit der Funktion „Format übertragen“ kopieren</a:t>
            </a: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6222544"/>
            <a:ext cx="535982" cy="63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501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Best-Practice </a:t>
            </a:r>
            <a:r>
              <a:rPr lang="de-DE" dirty="0" err="1" smtClean="0"/>
              <a:t>Examples</a:t>
            </a:r>
            <a:endParaRPr lang="de-DE" dirty="0"/>
          </a:p>
        </p:txBody>
      </p:sp>
      <p:sp>
        <p:nvSpPr>
          <p:cNvPr id="5" name="Fußzeilenplatzhalter 4"/>
          <p:cNvSpPr>
            <a:spLocks noGrp="1"/>
          </p:cNvSpPr>
          <p:nvPr>
            <p:ph type="ftr" sz="quarter" idx="3"/>
          </p:nvPr>
        </p:nvSpPr>
        <p:spPr/>
        <p:txBody>
          <a:bodyPr/>
          <a:lstStyle/>
          <a:p>
            <a:r>
              <a:rPr lang="de-DE" dirty="0" err="1"/>
              <a:t>Alleviating</a:t>
            </a:r>
            <a:r>
              <a:rPr lang="de-DE" dirty="0"/>
              <a:t> </a:t>
            </a:r>
            <a:r>
              <a:rPr lang="de-DE" dirty="0" err="1"/>
              <a:t>Energy</a:t>
            </a:r>
            <a:r>
              <a:rPr lang="de-DE" dirty="0"/>
              <a:t> </a:t>
            </a:r>
            <a:r>
              <a:rPr lang="de-DE" dirty="0" err="1"/>
              <a:t>Poverty</a:t>
            </a:r>
            <a:r>
              <a:rPr lang="de-DE" dirty="0"/>
              <a:t> in </a:t>
            </a:r>
            <a:r>
              <a:rPr lang="de-DE" dirty="0" err="1"/>
              <a:t>Germany│Viktoria</a:t>
            </a:r>
            <a:r>
              <a:rPr lang="de-DE" dirty="0"/>
              <a:t> Noka│Vienna│25.06.2018</a:t>
            </a:r>
          </a:p>
        </p:txBody>
      </p:sp>
      <p:graphicFrame>
        <p:nvGraphicFramePr>
          <p:cNvPr id="8" name="Tabelle 7"/>
          <p:cNvGraphicFramePr>
            <a:graphicFrameLocks noGrp="1"/>
          </p:cNvGraphicFramePr>
          <p:nvPr>
            <p:extLst>
              <p:ext uri="{D42A27DB-BD31-4B8C-83A1-F6EECF244321}">
                <p14:modId xmlns:p14="http://schemas.microsoft.com/office/powerpoint/2010/main" val="2026532820"/>
              </p:ext>
            </p:extLst>
          </p:nvPr>
        </p:nvGraphicFramePr>
        <p:xfrm>
          <a:off x="782418" y="1384364"/>
          <a:ext cx="7992887" cy="4579872"/>
        </p:xfrm>
        <a:graphic>
          <a:graphicData uri="http://schemas.openxmlformats.org/drawingml/2006/table">
            <a:tbl>
              <a:tblPr firstRow="1" firstCol="1" bandRow="1">
                <a:tableStyleId>{5C22544A-7EE6-4342-B048-85BDC9FD1C3A}</a:tableStyleId>
              </a:tblPr>
              <a:tblGrid>
                <a:gridCol w="1598410"/>
                <a:gridCol w="1598410"/>
                <a:gridCol w="1598410"/>
                <a:gridCol w="1598410"/>
                <a:gridCol w="1599247"/>
              </a:tblGrid>
              <a:tr h="454578">
                <a:tc>
                  <a:txBody>
                    <a:bodyPr/>
                    <a:lstStyle/>
                    <a:p>
                      <a:pPr algn="l">
                        <a:spcAft>
                          <a:spcPts val="0"/>
                        </a:spcAft>
                      </a:pPr>
                      <a:r>
                        <a:rPr lang="en-GB" sz="1200" dirty="0">
                          <a:effectLst/>
                          <a:latin typeface="Calibri" panose="020F0502020204030204" pitchFamily="34" charset="0"/>
                        </a:rPr>
                        <a:t>Selected best-practice examples</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gn="l">
                        <a:spcAft>
                          <a:spcPts val="0"/>
                        </a:spcAft>
                      </a:pPr>
                      <a:r>
                        <a:rPr lang="en-GB" sz="1200" dirty="0">
                          <a:effectLst/>
                          <a:latin typeface="Calibri" panose="020F0502020204030204" pitchFamily="34" charset="0"/>
                        </a:rPr>
                        <a:t>Empirical examples</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gn="l">
                        <a:spcAft>
                          <a:spcPts val="0"/>
                        </a:spcAft>
                      </a:pPr>
                      <a:r>
                        <a:rPr lang="en-GB" sz="1200" dirty="0">
                          <a:effectLst/>
                          <a:latin typeface="Calibri" panose="020F0502020204030204" pitchFamily="34" charset="0"/>
                        </a:rPr>
                        <a:t>Why was this example selected?</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gn="l">
                        <a:spcAft>
                          <a:spcPts val="0"/>
                        </a:spcAft>
                      </a:pPr>
                      <a:r>
                        <a:rPr lang="en-GB" sz="1200" dirty="0">
                          <a:effectLst/>
                          <a:latin typeface="Calibri" panose="020F0502020204030204" pitchFamily="34" charset="0"/>
                        </a:rPr>
                        <a:t>Prevailing limitations</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gn="l">
                        <a:spcAft>
                          <a:spcPts val="0"/>
                        </a:spcAft>
                      </a:pPr>
                      <a:r>
                        <a:rPr lang="en-GB" sz="1200" dirty="0">
                          <a:effectLst/>
                          <a:latin typeface="Calibri" panose="020F0502020204030204" pitchFamily="34" charset="0"/>
                        </a:rPr>
                        <a:t>Transferability to the </a:t>
                      </a:r>
                      <a:r>
                        <a:rPr lang="en-GB" sz="1200" dirty="0" smtClean="0">
                          <a:effectLst/>
                          <a:latin typeface="Calibri" panose="020F0502020204030204" pitchFamily="34" charset="0"/>
                        </a:rPr>
                        <a:t>Germ an </a:t>
                      </a:r>
                      <a:r>
                        <a:rPr lang="en-GB" sz="1200" dirty="0">
                          <a:effectLst/>
                          <a:latin typeface="Calibri" panose="020F0502020204030204" pitchFamily="34" charset="0"/>
                        </a:rPr>
                        <a:t>context</a:t>
                      </a:r>
                      <a:endParaRPr lang="de-DE" sz="1400" dirty="0">
                        <a:effectLst/>
                        <a:latin typeface="Calibri" panose="020F0502020204030204" pitchFamily="34" charset="0"/>
                        <a:ea typeface="Times New Roman"/>
                        <a:cs typeface="Times New Roman"/>
                      </a:endParaRPr>
                    </a:p>
                  </a:txBody>
                  <a:tcPr marL="68580" marR="68580" marT="0" marB="0" anchor="ctr"/>
                </a:tc>
              </a:tr>
              <a:tr h="222134">
                <a:tc gridSpan="5">
                  <a:txBody>
                    <a:bodyPr/>
                    <a:lstStyle/>
                    <a:p>
                      <a:pPr>
                        <a:lnSpc>
                          <a:spcPts val="1100"/>
                        </a:lnSpc>
                        <a:spcAft>
                          <a:spcPts val="0"/>
                        </a:spcAft>
                      </a:pPr>
                      <a:r>
                        <a:rPr lang="en-GB" sz="1200" dirty="0">
                          <a:effectLst/>
                          <a:latin typeface="Calibri" panose="020F0502020204030204" pitchFamily="34" charset="0"/>
                        </a:rPr>
                        <a:t>Direct financial support</a:t>
                      </a:r>
                      <a:endParaRPr lang="de-DE" sz="1400" dirty="0">
                        <a:effectLst/>
                        <a:latin typeface="Calibri" panose="020F0502020204030204" pitchFamily="34" charset="0"/>
                        <a:ea typeface="Times New Roman"/>
                        <a:cs typeface="Times New Roman"/>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dirty="0"/>
                    </a:p>
                  </a:txBody>
                  <a:tcPr/>
                </a:tc>
              </a:tr>
              <a:tr h="1843568">
                <a:tc>
                  <a:txBody>
                    <a:bodyPr/>
                    <a:lstStyle/>
                    <a:p>
                      <a:pPr algn="l">
                        <a:spcAft>
                          <a:spcPts val="0"/>
                        </a:spcAft>
                      </a:pPr>
                      <a:r>
                        <a:rPr lang="en-GB" sz="1200" dirty="0">
                          <a:effectLst/>
                          <a:latin typeface="Calibri" panose="020F0502020204030204" pitchFamily="34" charset="0"/>
                        </a:rPr>
                        <a:t>Reimbursement of heating costs</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gn="l">
                        <a:spcAft>
                          <a:spcPts val="0"/>
                        </a:spcAft>
                      </a:pPr>
                      <a:r>
                        <a:rPr lang="en-GB" sz="1200" dirty="0">
                          <a:effectLst/>
                          <a:latin typeface="Calibri" panose="020F0502020204030204" pitchFamily="34" charset="0"/>
                        </a:rPr>
                        <a:t>- Household Benefit Package for people over 70 (Ireland)</a:t>
                      </a:r>
                      <a:endParaRPr lang="de-DE" sz="1400" dirty="0">
                        <a:effectLst/>
                        <a:latin typeface="Calibri" panose="020F0502020204030204" pitchFamily="34" charset="0"/>
                      </a:endParaRPr>
                    </a:p>
                    <a:p>
                      <a:pPr algn="l">
                        <a:spcAft>
                          <a:spcPts val="0"/>
                        </a:spcAft>
                      </a:pPr>
                      <a:r>
                        <a:rPr lang="en-GB" sz="1200" dirty="0">
                          <a:effectLst/>
                          <a:latin typeface="Calibri" panose="020F0502020204030204" pitchFamily="34" charset="0"/>
                        </a:rPr>
                        <a:t>- Heating costs reimbursement for households on small pensions (Denmark)</a:t>
                      </a:r>
                      <a:endParaRPr lang="de-DE" sz="1400" dirty="0">
                        <a:effectLst/>
                        <a:latin typeface="Calibri" panose="020F0502020204030204" pitchFamily="34" charset="0"/>
                      </a:endParaRPr>
                    </a:p>
                    <a:p>
                      <a:pPr algn="l">
                        <a:spcAft>
                          <a:spcPts val="0"/>
                        </a:spcAft>
                      </a:pPr>
                      <a:r>
                        <a:rPr lang="en-GB" sz="1400" dirty="0">
                          <a:effectLst/>
                          <a:latin typeface="Calibri" panose="020F0502020204030204" pitchFamily="34" charset="0"/>
                        </a:rPr>
                        <a:t> </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nSpc>
                          <a:spcPts val="1100"/>
                        </a:lnSpc>
                        <a:spcAft>
                          <a:spcPts val="0"/>
                        </a:spcAft>
                      </a:pPr>
                      <a:r>
                        <a:rPr lang="en-GB" sz="1200" dirty="0">
                          <a:effectLst/>
                          <a:latin typeface="Calibri" panose="020F0502020204030204" pitchFamily="34" charset="0"/>
                        </a:rPr>
                        <a:t>- Target group well defined</a:t>
                      </a:r>
                      <a:endParaRPr lang="de-DE" sz="1400" dirty="0">
                        <a:effectLst/>
                        <a:latin typeface="Calibri" panose="020F0502020204030204" pitchFamily="34" charset="0"/>
                      </a:endParaRPr>
                    </a:p>
                    <a:p>
                      <a:pPr>
                        <a:lnSpc>
                          <a:spcPts val="1100"/>
                        </a:lnSpc>
                        <a:spcAft>
                          <a:spcPts val="0"/>
                        </a:spcAft>
                      </a:pPr>
                      <a:r>
                        <a:rPr lang="en-GB" sz="1200" dirty="0">
                          <a:effectLst/>
                          <a:latin typeface="Calibri" panose="020F0502020204030204" pitchFamily="34" charset="0"/>
                        </a:rPr>
                        <a:t>-Extends direct and continuing support to additional vulnerable groups</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nSpc>
                          <a:spcPts val="1100"/>
                        </a:lnSpc>
                        <a:spcAft>
                          <a:spcPts val="0"/>
                        </a:spcAft>
                      </a:pPr>
                      <a:r>
                        <a:rPr lang="en-GB" sz="1200" dirty="0">
                          <a:effectLst/>
                          <a:latin typeface="Calibri" panose="020F0502020204030204" pitchFamily="34" charset="0"/>
                        </a:rPr>
                        <a:t>- Does not address causes of energy poverty</a:t>
                      </a:r>
                      <a:endParaRPr lang="de-DE" sz="1400" dirty="0">
                        <a:effectLst/>
                        <a:latin typeface="Calibri" panose="020F0502020204030204" pitchFamily="34" charset="0"/>
                      </a:endParaRPr>
                    </a:p>
                    <a:p>
                      <a:pPr>
                        <a:lnSpc>
                          <a:spcPts val="1100"/>
                        </a:lnSpc>
                        <a:spcAft>
                          <a:spcPts val="0"/>
                        </a:spcAft>
                      </a:pPr>
                      <a:r>
                        <a:rPr lang="en-GB" sz="1200" dirty="0">
                          <a:effectLst/>
                          <a:latin typeface="Calibri" panose="020F0502020204030204" pitchFamily="34" charset="0"/>
                        </a:rPr>
                        <a:t>-Does not contribute to long-term climate goals</a:t>
                      </a:r>
                      <a:endParaRPr lang="de-DE" sz="1400" dirty="0">
                        <a:effectLst/>
                        <a:latin typeface="Calibri" panose="020F0502020204030204" pitchFamily="34" charset="0"/>
                      </a:endParaRPr>
                    </a:p>
                    <a:p>
                      <a:pPr>
                        <a:lnSpc>
                          <a:spcPts val="1100"/>
                        </a:lnSpc>
                        <a:spcAft>
                          <a:spcPts val="0"/>
                        </a:spcAft>
                      </a:pPr>
                      <a:r>
                        <a:rPr lang="en-GB" sz="1200" dirty="0">
                          <a:effectLst/>
                          <a:latin typeface="Calibri" panose="020F0502020204030204" pitchFamily="34" charset="0"/>
                        </a:rPr>
                        <a:t> </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nSpc>
                          <a:spcPts val="1100"/>
                        </a:lnSpc>
                        <a:spcAft>
                          <a:spcPts val="0"/>
                        </a:spcAft>
                      </a:pPr>
                      <a:r>
                        <a:rPr lang="en-GB" sz="1200" dirty="0">
                          <a:effectLst/>
                          <a:latin typeface="Calibri" panose="020F0502020204030204" pitchFamily="34" charset="0"/>
                        </a:rPr>
                        <a:t>Hybridization of the current German reimbursement system (with the Irish and Danish systems)</a:t>
                      </a:r>
                      <a:endParaRPr lang="de-DE" sz="1400" dirty="0">
                        <a:effectLst/>
                        <a:latin typeface="Calibri" panose="020F0502020204030204" pitchFamily="34" charset="0"/>
                        <a:ea typeface="Times New Roman"/>
                        <a:cs typeface="Times New Roman"/>
                      </a:endParaRPr>
                    </a:p>
                  </a:txBody>
                  <a:tcPr marL="68580" marR="68580" marT="0" marB="0" anchor="ctr"/>
                </a:tc>
              </a:tr>
              <a:tr h="216024">
                <a:tc gridSpan="5">
                  <a:txBody>
                    <a:bodyPr/>
                    <a:lstStyle/>
                    <a:p>
                      <a:pPr>
                        <a:lnSpc>
                          <a:spcPts val="1100"/>
                        </a:lnSpc>
                        <a:spcAft>
                          <a:spcPts val="0"/>
                        </a:spcAft>
                      </a:pPr>
                      <a:r>
                        <a:rPr lang="en-GB" sz="1200" dirty="0">
                          <a:effectLst/>
                          <a:latin typeface="Calibri" panose="020F0502020204030204" pitchFamily="34" charset="0"/>
                          <a:ea typeface="Times New Roman"/>
                          <a:cs typeface="Calibri"/>
                        </a:rPr>
                        <a:t>Support for energy efficiency measures</a:t>
                      </a:r>
                      <a:endParaRPr lang="de-DE" sz="1400" dirty="0">
                        <a:effectLst/>
                        <a:latin typeface="Calibri" panose="020F0502020204030204" pitchFamily="34" charset="0"/>
                        <a:ea typeface="Times New Roman"/>
                        <a:cs typeface="Times New Roman"/>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1843568">
                <a:tc>
                  <a:txBody>
                    <a:bodyPr/>
                    <a:lstStyle/>
                    <a:p>
                      <a:pPr algn="l">
                        <a:spcAft>
                          <a:spcPts val="0"/>
                        </a:spcAft>
                      </a:pPr>
                      <a:r>
                        <a:rPr lang="en-GB" sz="1200" dirty="0">
                          <a:effectLst/>
                          <a:latin typeface="Calibri" panose="020F0502020204030204" pitchFamily="34" charset="0"/>
                          <a:ea typeface="Times New Roman"/>
                          <a:cs typeface="Calibri"/>
                        </a:rPr>
                        <a:t>Support for renovation measures for homeowners with low income or little savings</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gn="l">
                        <a:spcAft>
                          <a:spcPts val="0"/>
                        </a:spcAft>
                      </a:pPr>
                      <a:r>
                        <a:rPr lang="en-GB" sz="1200" dirty="0">
                          <a:effectLst/>
                          <a:latin typeface="Calibri" panose="020F0502020204030204" pitchFamily="34" charset="0"/>
                          <a:ea typeface="Times New Roman"/>
                          <a:cs typeface="Calibri"/>
                        </a:rPr>
                        <a:t>- </a:t>
                      </a:r>
                      <a:r>
                        <a:rPr lang="en-GB" sz="1200" dirty="0" err="1">
                          <a:effectLst/>
                          <a:latin typeface="Calibri" panose="020F0502020204030204" pitchFamily="34" charset="0"/>
                          <a:ea typeface="Times New Roman"/>
                          <a:cs typeface="Calibri"/>
                        </a:rPr>
                        <a:t>Habiter</a:t>
                      </a:r>
                      <a:r>
                        <a:rPr lang="en-GB" sz="1200" dirty="0">
                          <a:effectLst/>
                          <a:latin typeface="Calibri" panose="020F0502020204030204" pitchFamily="34" charset="0"/>
                          <a:ea typeface="Times New Roman"/>
                          <a:cs typeface="Calibri"/>
                        </a:rPr>
                        <a:t> </a:t>
                      </a:r>
                      <a:r>
                        <a:rPr lang="en-GB" sz="1200" dirty="0" err="1">
                          <a:effectLst/>
                          <a:latin typeface="Calibri" panose="020F0502020204030204" pitchFamily="34" charset="0"/>
                          <a:ea typeface="Times New Roman"/>
                          <a:cs typeface="Calibri"/>
                        </a:rPr>
                        <a:t>Mieux</a:t>
                      </a:r>
                      <a:r>
                        <a:rPr lang="en-GB" sz="1200" dirty="0">
                          <a:effectLst/>
                          <a:latin typeface="Calibri" panose="020F0502020204030204" pitchFamily="34" charset="0"/>
                          <a:ea typeface="Times New Roman"/>
                          <a:cs typeface="Calibri"/>
                        </a:rPr>
                        <a:t>, social funds for thermal energy renovation (France)</a:t>
                      </a:r>
                      <a:endParaRPr lang="de-DE" sz="1400" dirty="0">
                        <a:effectLst/>
                        <a:latin typeface="Calibri" panose="020F0502020204030204" pitchFamily="34" charset="0"/>
                        <a:ea typeface="Times New Roman"/>
                        <a:cs typeface="Times New Roman"/>
                      </a:endParaRPr>
                    </a:p>
                    <a:p>
                      <a:pPr algn="l">
                        <a:spcAft>
                          <a:spcPts val="0"/>
                        </a:spcAft>
                      </a:pPr>
                      <a:r>
                        <a:rPr lang="en-GB" sz="1200" dirty="0">
                          <a:effectLst/>
                          <a:latin typeface="Calibri" panose="020F0502020204030204" pitchFamily="34" charset="0"/>
                          <a:ea typeface="Times New Roman"/>
                          <a:cs typeface="Calibri"/>
                        </a:rPr>
                        <a:t>- Warmth and Wellbeing (Ireland)</a:t>
                      </a:r>
                      <a:endParaRPr lang="de-DE" sz="1400" dirty="0">
                        <a:effectLst/>
                        <a:latin typeface="Calibri" panose="020F0502020204030204" pitchFamily="34" charset="0"/>
                        <a:ea typeface="Times New Roman"/>
                        <a:cs typeface="Times New Roman"/>
                      </a:endParaRPr>
                    </a:p>
                    <a:p>
                      <a:pPr algn="l">
                        <a:spcAft>
                          <a:spcPts val="0"/>
                        </a:spcAft>
                      </a:pPr>
                      <a:r>
                        <a:rPr lang="en-GB" sz="1200" dirty="0">
                          <a:effectLst/>
                          <a:latin typeface="Calibri" panose="020F0502020204030204" pitchFamily="34" charset="0"/>
                          <a:ea typeface="Times New Roman"/>
                          <a:cs typeface="Calibri"/>
                        </a:rPr>
                        <a:t>- Affordable Warmth Grants (UK)</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nSpc>
                          <a:spcPts val="1100"/>
                        </a:lnSpc>
                        <a:spcAft>
                          <a:spcPts val="0"/>
                        </a:spcAft>
                      </a:pPr>
                      <a:r>
                        <a:rPr lang="en-GB" sz="1200" dirty="0">
                          <a:effectLst/>
                          <a:latin typeface="Calibri" panose="020F0502020204030204" pitchFamily="34" charset="0"/>
                          <a:ea typeface="Times New Roman"/>
                          <a:cs typeface="Times New Roman"/>
                        </a:rPr>
                        <a:t>- Targeted </a:t>
                      </a:r>
                      <a:endParaRPr lang="de-DE" sz="1400" dirty="0">
                        <a:effectLst/>
                        <a:latin typeface="Calibri" panose="020F0502020204030204" pitchFamily="34" charset="0"/>
                        <a:ea typeface="Times New Roman"/>
                        <a:cs typeface="Times New Roman"/>
                      </a:endParaRPr>
                    </a:p>
                    <a:p>
                      <a:pPr>
                        <a:lnSpc>
                          <a:spcPts val="1100"/>
                        </a:lnSpc>
                        <a:spcAft>
                          <a:spcPts val="0"/>
                        </a:spcAft>
                      </a:pPr>
                      <a:r>
                        <a:rPr lang="en-GB" sz="1200" dirty="0">
                          <a:effectLst/>
                          <a:latin typeface="Calibri" panose="020F0502020204030204" pitchFamily="34" charset="0"/>
                          <a:ea typeface="Times New Roman"/>
                          <a:cs typeface="Times New Roman"/>
                        </a:rPr>
                        <a:t>- Sustainably addresses one of the causes of energy poverty</a:t>
                      </a:r>
                      <a:endParaRPr lang="de-DE" sz="1400" dirty="0">
                        <a:effectLst/>
                        <a:latin typeface="Calibri" panose="020F0502020204030204" pitchFamily="34" charset="0"/>
                        <a:ea typeface="Times New Roman"/>
                        <a:cs typeface="Times New Roman"/>
                      </a:endParaRPr>
                    </a:p>
                    <a:p>
                      <a:pPr>
                        <a:lnSpc>
                          <a:spcPts val="1100"/>
                        </a:lnSpc>
                        <a:spcAft>
                          <a:spcPts val="0"/>
                        </a:spcAft>
                      </a:pPr>
                      <a:r>
                        <a:rPr lang="en-GB" sz="1200" dirty="0">
                          <a:effectLst/>
                          <a:latin typeface="Calibri" panose="020F0502020204030204" pitchFamily="34" charset="0"/>
                          <a:ea typeface="Times New Roman"/>
                          <a:cs typeface="Times New Roman"/>
                        </a:rPr>
                        <a:t>- Contributes to overall climate goals</a:t>
                      </a:r>
                      <a:endParaRPr lang="de-DE" sz="1400" dirty="0">
                        <a:effectLst/>
                        <a:latin typeface="Calibri" panose="020F0502020204030204" pitchFamily="34" charset="0"/>
                        <a:ea typeface="Times New Roman"/>
                        <a:cs typeface="Times New Roman"/>
                      </a:endParaRPr>
                    </a:p>
                    <a:p>
                      <a:pPr>
                        <a:lnSpc>
                          <a:spcPts val="1100"/>
                        </a:lnSpc>
                        <a:spcAft>
                          <a:spcPts val="0"/>
                        </a:spcAft>
                      </a:pPr>
                      <a:r>
                        <a:rPr lang="en-GB" sz="1200" dirty="0">
                          <a:effectLst/>
                          <a:latin typeface="Calibri" panose="020F0502020204030204" pitchFamily="34" charset="0"/>
                          <a:ea typeface="Times New Roman"/>
                          <a:cs typeface="Times New Roman"/>
                        </a:rPr>
                        <a:t>- Often implemented locally</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nSpc>
                          <a:spcPts val="1100"/>
                        </a:lnSpc>
                        <a:spcAft>
                          <a:spcPts val="0"/>
                        </a:spcAft>
                      </a:pPr>
                      <a:r>
                        <a:rPr lang="en-GB" sz="1200" dirty="0">
                          <a:effectLst/>
                          <a:latin typeface="Calibri" panose="020F0502020204030204" pitchFamily="34" charset="0"/>
                          <a:ea typeface="Times New Roman"/>
                          <a:cs typeface="Times New Roman"/>
                        </a:rPr>
                        <a:t>- Depending on design, access to capital may still be an issue</a:t>
                      </a:r>
                      <a:endParaRPr lang="de-DE" sz="1400" dirty="0">
                        <a:effectLst/>
                        <a:latin typeface="Calibri" panose="020F0502020204030204" pitchFamily="34" charset="0"/>
                        <a:ea typeface="Times New Roman"/>
                        <a:cs typeface="Times New Roman"/>
                      </a:endParaRPr>
                    </a:p>
                    <a:p>
                      <a:pPr>
                        <a:lnSpc>
                          <a:spcPts val="1100"/>
                        </a:lnSpc>
                        <a:spcAft>
                          <a:spcPts val="0"/>
                        </a:spcAft>
                      </a:pPr>
                      <a:r>
                        <a:rPr lang="en-GB" sz="1200" dirty="0">
                          <a:effectLst/>
                          <a:latin typeface="Calibri" panose="020F0502020204030204" pitchFamily="34" charset="0"/>
                          <a:ea typeface="Times New Roman"/>
                          <a:cs typeface="Times New Roman"/>
                        </a:rPr>
                        <a:t>- Not likely to incentivize deep renovations</a:t>
                      </a:r>
                      <a:endParaRPr lang="de-DE" sz="1400" dirty="0">
                        <a:effectLst/>
                        <a:latin typeface="Calibri" panose="020F0502020204030204" pitchFamily="34" charset="0"/>
                        <a:ea typeface="Times New Roman"/>
                        <a:cs typeface="Times New Roman"/>
                      </a:endParaRPr>
                    </a:p>
                    <a:p>
                      <a:pPr>
                        <a:lnSpc>
                          <a:spcPts val="1100"/>
                        </a:lnSpc>
                        <a:spcAft>
                          <a:spcPts val="0"/>
                        </a:spcAft>
                      </a:pPr>
                      <a:r>
                        <a:rPr lang="en-GB" sz="1200" dirty="0">
                          <a:effectLst/>
                          <a:latin typeface="Calibri" panose="020F0502020204030204" pitchFamily="34" charset="0"/>
                          <a:ea typeface="Times New Roman"/>
                          <a:cs typeface="Times New Roman"/>
                        </a:rPr>
                        <a:t>- Rent may rise due to deep renovations</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nSpc>
                          <a:spcPts val="1100"/>
                        </a:lnSpc>
                        <a:spcAft>
                          <a:spcPts val="0"/>
                        </a:spcAft>
                      </a:pPr>
                      <a:r>
                        <a:rPr lang="en-GB" sz="1200" dirty="0">
                          <a:effectLst/>
                          <a:latin typeface="Calibri" panose="020F0502020204030204" pitchFamily="34" charset="0"/>
                          <a:ea typeface="Times New Roman"/>
                          <a:cs typeface="Times New Roman"/>
                        </a:rPr>
                        <a:t>Adaptation of Irish, French, and English examples</a:t>
                      </a:r>
                      <a:endParaRPr lang="de-DE" sz="1400" dirty="0">
                        <a:effectLst/>
                        <a:latin typeface="Calibri" panose="020F0502020204030204" pitchFamily="34" charset="0"/>
                        <a:ea typeface="Times New Roman"/>
                        <a:cs typeface="Times New Roman"/>
                      </a:endParaRPr>
                    </a:p>
                  </a:txBody>
                  <a:tcPr marL="68580" marR="68580" marT="0" marB="0" anchor="ctr"/>
                </a:tc>
              </a:tr>
            </a:tbl>
          </a:graphicData>
        </a:graphic>
      </p:graphicFrame>
      <p:sp>
        <p:nvSpPr>
          <p:cNvPr id="9" name="Ellipse 8"/>
          <p:cNvSpPr/>
          <p:nvPr/>
        </p:nvSpPr>
        <p:spPr>
          <a:xfrm>
            <a:off x="539552" y="2271691"/>
            <a:ext cx="1800200" cy="1249343"/>
          </a:xfrm>
          <a:prstGeom prst="ellipse">
            <a:avLst/>
          </a:prstGeom>
          <a:noFill/>
          <a:ln w="57150">
            <a:solidFill>
              <a:srgbClr val="97BF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latin typeface="Arial" pitchFamily="34" charset="0"/>
              <a:cs typeface="Arial" pitchFamily="34" charset="0"/>
            </a:endParaRPr>
          </a:p>
        </p:txBody>
      </p:sp>
      <p:sp>
        <p:nvSpPr>
          <p:cNvPr id="11" name="Ellipse 10"/>
          <p:cNvSpPr/>
          <p:nvPr/>
        </p:nvSpPr>
        <p:spPr>
          <a:xfrm>
            <a:off x="6975105" y="2332058"/>
            <a:ext cx="1800200" cy="1249343"/>
          </a:xfrm>
          <a:prstGeom prst="ellipse">
            <a:avLst/>
          </a:prstGeom>
          <a:noFill/>
          <a:ln w="57150">
            <a:solidFill>
              <a:srgbClr val="97BF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latin typeface="Arial" pitchFamily="34" charset="0"/>
              <a:cs typeface="Arial" pitchFamily="34" charset="0"/>
            </a:endParaRPr>
          </a:p>
        </p:txBody>
      </p:sp>
      <p:sp>
        <p:nvSpPr>
          <p:cNvPr id="12" name="Ellipse 11"/>
          <p:cNvSpPr/>
          <p:nvPr/>
        </p:nvSpPr>
        <p:spPr>
          <a:xfrm>
            <a:off x="2195736" y="3933056"/>
            <a:ext cx="1800200" cy="1249343"/>
          </a:xfrm>
          <a:prstGeom prst="ellipse">
            <a:avLst/>
          </a:prstGeom>
          <a:noFill/>
          <a:ln w="57150">
            <a:solidFill>
              <a:srgbClr val="97BF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latin typeface="Arial" pitchFamily="34" charset="0"/>
              <a:cs typeface="Arial"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6222544"/>
            <a:ext cx="535982" cy="63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0982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Best-Practice </a:t>
            </a:r>
            <a:r>
              <a:rPr lang="de-DE" dirty="0" err="1"/>
              <a:t>Examples</a:t>
            </a:r>
            <a:endParaRPr lang="de-DE" dirty="0"/>
          </a:p>
        </p:txBody>
      </p:sp>
      <p:sp>
        <p:nvSpPr>
          <p:cNvPr id="3" name="Textplatzhalter 2"/>
          <p:cNvSpPr>
            <a:spLocks noGrp="1"/>
          </p:cNvSpPr>
          <p:nvPr>
            <p:ph type="body" sz="quarter" idx="11"/>
          </p:nvPr>
        </p:nvSpPr>
        <p:spPr/>
        <p:txBody>
          <a:bodyPr/>
          <a:lstStyle/>
          <a:p>
            <a:endParaRPr lang="de-DE"/>
          </a:p>
        </p:txBody>
      </p:sp>
      <p:sp>
        <p:nvSpPr>
          <p:cNvPr id="5" name="Fußzeilenplatzhalter 4"/>
          <p:cNvSpPr>
            <a:spLocks noGrp="1"/>
          </p:cNvSpPr>
          <p:nvPr>
            <p:ph type="ftr" sz="quarter" idx="3"/>
          </p:nvPr>
        </p:nvSpPr>
        <p:spPr/>
        <p:txBody>
          <a:bodyPr/>
          <a:lstStyle/>
          <a:p>
            <a:r>
              <a:rPr lang="de-DE" dirty="0" err="1"/>
              <a:t>Alleviating</a:t>
            </a:r>
            <a:r>
              <a:rPr lang="de-DE" dirty="0"/>
              <a:t> </a:t>
            </a:r>
            <a:r>
              <a:rPr lang="de-DE" dirty="0" err="1"/>
              <a:t>Energy</a:t>
            </a:r>
            <a:r>
              <a:rPr lang="de-DE" dirty="0"/>
              <a:t> </a:t>
            </a:r>
            <a:r>
              <a:rPr lang="de-DE" dirty="0" err="1"/>
              <a:t>Poverty</a:t>
            </a:r>
            <a:r>
              <a:rPr lang="de-DE" dirty="0"/>
              <a:t> in </a:t>
            </a:r>
            <a:r>
              <a:rPr lang="de-DE" dirty="0" err="1"/>
              <a:t>Germany│Viktoria</a:t>
            </a:r>
            <a:r>
              <a:rPr lang="de-DE" dirty="0"/>
              <a:t> Noka│Vienna│25.06.2018</a:t>
            </a:r>
          </a:p>
        </p:txBody>
      </p:sp>
      <p:graphicFrame>
        <p:nvGraphicFramePr>
          <p:cNvPr id="6" name="Tabelle 5"/>
          <p:cNvGraphicFramePr>
            <a:graphicFrameLocks noGrp="1"/>
          </p:cNvGraphicFramePr>
          <p:nvPr>
            <p:extLst>
              <p:ext uri="{D42A27DB-BD31-4B8C-83A1-F6EECF244321}">
                <p14:modId xmlns:p14="http://schemas.microsoft.com/office/powerpoint/2010/main" val="438941208"/>
              </p:ext>
            </p:extLst>
          </p:nvPr>
        </p:nvGraphicFramePr>
        <p:xfrm>
          <a:off x="782418" y="1384364"/>
          <a:ext cx="7992887" cy="4608284"/>
        </p:xfrm>
        <a:graphic>
          <a:graphicData uri="http://schemas.openxmlformats.org/drawingml/2006/table">
            <a:tbl>
              <a:tblPr firstRow="1" firstCol="1" bandRow="1">
                <a:tableStyleId>{5C22544A-7EE6-4342-B048-85BDC9FD1C3A}</a:tableStyleId>
              </a:tblPr>
              <a:tblGrid>
                <a:gridCol w="1598410"/>
                <a:gridCol w="1598410"/>
                <a:gridCol w="1598410"/>
                <a:gridCol w="1598410"/>
                <a:gridCol w="1599247"/>
              </a:tblGrid>
              <a:tr h="454578">
                <a:tc>
                  <a:txBody>
                    <a:bodyPr/>
                    <a:lstStyle/>
                    <a:p>
                      <a:pPr algn="l">
                        <a:spcAft>
                          <a:spcPts val="0"/>
                        </a:spcAft>
                      </a:pPr>
                      <a:r>
                        <a:rPr lang="en-GB" sz="1200" dirty="0">
                          <a:effectLst/>
                          <a:latin typeface="Calibri" panose="020F0502020204030204" pitchFamily="34" charset="0"/>
                        </a:rPr>
                        <a:t>Selected best-practice examples</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gn="l">
                        <a:spcAft>
                          <a:spcPts val="0"/>
                        </a:spcAft>
                      </a:pPr>
                      <a:r>
                        <a:rPr lang="en-GB" sz="1200" dirty="0">
                          <a:effectLst/>
                          <a:latin typeface="Calibri" panose="020F0502020204030204" pitchFamily="34" charset="0"/>
                        </a:rPr>
                        <a:t>Empirical examples</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gn="l">
                        <a:spcAft>
                          <a:spcPts val="0"/>
                        </a:spcAft>
                      </a:pPr>
                      <a:r>
                        <a:rPr lang="en-GB" sz="1200">
                          <a:effectLst/>
                          <a:latin typeface="Calibri" panose="020F0502020204030204" pitchFamily="34" charset="0"/>
                        </a:rPr>
                        <a:t>Why was this example selected?</a:t>
                      </a:r>
                      <a:endParaRPr lang="de-DE" sz="1400">
                        <a:effectLst/>
                        <a:latin typeface="Calibri" panose="020F0502020204030204" pitchFamily="34" charset="0"/>
                        <a:ea typeface="Times New Roman"/>
                        <a:cs typeface="Times New Roman"/>
                      </a:endParaRPr>
                    </a:p>
                  </a:txBody>
                  <a:tcPr marL="68580" marR="68580" marT="0" marB="0" anchor="ctr"/>
                </a:tc>
                <a:tc>
                  <a:txBody>
                    <a:bodyPr/>
                    <a:lstStyle/>
                    <a:p>
                      <a:pPr algn="l">
                        <a:spcAft>
                          <a:spcPts val="0"/>
                        </a:spcAft>
                      </a:pPr>
                      <a:r>
                        <a:rPr lang="en-GB" sz="1200">
                          <a:effectLst/>
                          <a:latin typeface="Calibri" panose="020F0502020204030204" pitchFamily="34" charset="0"/>
                        </a:rPr>
                        <a:t>Prevailing limitations</a:t>
                      </a:r>
                      <a:endParaRPr lang="de-DE" sz="1400">
                        <a:effectLst/>
                        <a:latin typeface="Calibri" panose="020F0502020204030204" pitchFamily="34" charset="0"/>
                        <a:ea typeface="Times New Roman"/>
                        <a:cs typeface="Times New Roman"/>
                      </a:endParaRPr>
                    </a:p>
                  </a:txBody>
                  <a:tcPr marL="68580" marR="68580" marT="0" marB="0" anchor="ctr"/>
                </a:tc>
                <a:tc>
                  <a:txBody>
                    <a:bodyPr/>
                    <a:lstStyle/>
                    <a:p>
                      <a:pPr algn="l">
                        <a:spcAft>
                          <a:spcPts val="0"/>
                        </a:spcAft>
                      </a:pPr>
                      <a:r>
                        <a:rPr lang="en-GB" sz="1200">
                          <a:effectLst/>
                          <a:latin typeface="Calibri" panose="020F0502020204030204" pitchFamily="34" charset="0"/>
                        </a:rPr>
                        <a:t>Transferability to the German context</a:t>
                      </a:r>
                      <a:endParaRPr lang="de-DE" sz="1400">
                        <a:effectLst/>
                        <a:latin typeface="Calibri" panose="020F0502020204030204" pitchFamily="34" charset="0"/>
                        <a:ea typeface="Times New Roman"/>
                        <a:cs typeface="Times New Roman"/>
                      </a:endParaRPr>
                    </a:p>
                  </a:txBody>
                  <a:tcPr marL="68580" marR="68580" marT="0" marB="0" anchor="ctr"/>
                </a:tc>
              </a:tr>
              <a:tr h="222134">
                <a:tc gridSpan="5">
                  <a:txBody>
                    <a:bodyPr/>
                    <a:lstStyle/>
                    <a:p>
                      <a:pPr>
                        <a:lnSpc>
                          <a:spcPts val="1100"/>
                        </a:lnSpc>
                        <a:spcAft>
                          <a:spcPts val="0"/>
                        </a:spcAft>
                      </a:pPr>
                      <a:r>
                        <a:rPr lang="en-GB" sz="1200" dirty="0">
                          <a:effectLst/>
                          <a:latin typeface="Calibri" panose="020F0502020204030204" pitchFamily="34" charset="0"/>
                          <a:ea typeface="Times New Roman"/>
                          <a:cs typeface="Times New Roman"/>
                        </a:rPr>
                        <a:t>Information and guidance schemes</a:t>
                      </a:r>
                      <a:endParaRPr lang="de-DE" sz="1400" dirty="0">
                        <a:effectLst/>
                        <a:latin typeface="Calibri" panose="020F0502020204030204" pitchFamily="34" charset="0"/>
                        <a:ea typeface="Times New Roman"/>
                        <a:cs typeface="Times New Roman"/>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1843568">
                <a:tc>
                  <a:txBody>
                    <a:bodyPr/>
                    <a:lstStyle/>
                    <a:p>
                      <a:pPr algn="l">
                        <a:spcAft>
                          <a:spcPts val="0"/>
                        </a:spcAft>
                      </a:pPr>
                      <a:r>
                        <a:rPr lang="en-GB" sz="1200" dirty="0">
                          <a:effectLst/>
                          <a:latin typeface="Calibri" panose="020F0502020204030204" pitchFamily="34" charset="0"/>
                          <a:ea typeface="Times New Roman"/>
                          <a:cs typeface="Calibri"/>
                        </a:rPr>
                        <a:t>Information on energy saving measures</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gn="l">
                        <a:spcAft>
                          <a:spcPts val="0"/>
                        </a:spcAft>
                      </a:pPr>
                      <a:r>
                        <a:rPr lang="en-GB" sz="1200" dirty="0">
                          <a:effectLst/>
                          <a:latin typeface="Calibri" panose="020F0502020204030204" pitchFamily="34" charset="0"/>
                          <a:ea typeface="Times New Roman"/>
                          <a:cs typeface="Calibri"/>
                        </a:rPr>
                        <a:t>- Keep Well and Warm and The Warm Charity information programme (Ireland)</a:t>
                      </a:r>
                      <a:endParaRPr lang="de-DE" sz="1400" dirty="0">
                        <a:effectLst/>
                        <a:latin typeface="Calibri" panose="020F0502020204030204" pitchFamily="34" charset="0"/>
                        <a:ea typeface="Times New Roman"/>
                        <a:cs typeface="Times New Roman"/>
                      </a:endParaRPr>
                    </a:p>
                    <a:p>
                      <a:pPr algn="l">
                        <a:spcAft>
                          <a:spcPts val="0"/>
                        </a:spcAft>
                      </a:pPr>
                      <a:r>
                        <a:rPr lang="en-GB" sz="1200" dirty="0">
                          <a:effectLst/>
                          <a:latin typeface="Calibri" panose="020F0502020204030204" pitchFamily="34" charset="0"/>
                          <a:ea typeface="Times New Roman"/>
                          <a:cs typeface="Calibri"/>
                        </a:rPr>
                        <a:t>- Secours </a:t>
                      </a:r>
                      <a:r>
                        <a:rPr lang="en-GB" sz="1200" dirty="0" err="1">
                          <a:effectLst/>
                          <a:latin typeface="Calibri" panose="020F0502020204030204" pitchFamily="34" charset="0"/>
                          <a:ea typeface="Times New Roman"/>
                          <a:cs typeface="Calibri"/>
                        </a:rPr>
                        <a:t>Catholique</a:t>
                      </a:r>
                      <a:r>
                        <a:rPr lang="en-GB" sz="1200" dirty="0">
                          <a:effectLst/>
                          <a:latin typeface="Calibri" panose="020F0502020204030204" pitchFamily="34" charset="0"/>
                          <a:ea typeface="Times New Roman"/>
                          <a:cs typeface="Calibri"/>
                        </a:rPr>
                        <a:t> and EDF (France)</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nSpc>
                          <a:spcPts val="1100"/>
                        </a:lnSpc>
                        <a:spcAft>
                          <a:spcPts val="0"/>
                        </a:spcAft>
                      </a:pPr>
                      <a:r>
                        <a:rPr lang="en-GB" sz="1200" dirty="0">
                          <a:effectLst/>
                          <a:latin typeface="Calibri" panose="020F0502020204030204" pitchFamily="34" charset="0"/>
                          <a:ea typeface="Times New Roman"/>
                          <a:cs typeface="Times New Roman"/>
                        </a:rPr>
                        <a:t>- Targeted</a:t>
                      </a:r>
                      <a:endParaRPr lang="de-DE" sz="1400" dirty="0">
                        <a:effectLst/>
                        <a:latin typeface="Calibri" panose="020F0502020204030204" pitchFamily="34" charset="0"/>
                        <a:ea typeface="Times New Roman"/>
                        <a:cs typeface="Times New Roman"/>
                      </a:endParaRPr>
                    </a:p>
                    <a:p>
                      <a:pPr>
                        <a:lnSpc>
                          <a:spcPts val="1100"/>
                        </a:lnSpc>
                        <a:spcAft>
                          <a:spcPts val="0"/>
                        </a:spcAft>
                      </a:pPr>
                      <a:r>
                        <a:rPr lang="en-GB" sz="1200" dirty="0">
                          <a:effectLst/>
                          <a:latin typeface="Calibri" panose="020F0502020204030204" pitchFamily="34" charset="0"/>
                          <a:ea typeface="Times New Roman"/>
                          <a:cs typeface="Times New Roman"/>
                        </a:rPr>
                        <a:t>- Often local and peer-to-peer </a:t>
                      </a:r>
                      <a:endParaRPr lang="de-DE" sz="1400" dirty="0">
                        <a:effectLst/>
                        <a:latin typeface="Calibri" panose="020F0502020204030204" pitchFamily="34" charset="0"/>
                        <a:ea typeface="Times New Roman"/>
                        <a:cs typeface="Times New Roman"/>
                      </a:endParaRPr>
                    </a:p>
                    <a:p>
                      <a:pPr>
                        <a:lnSpc>
                          <a:spcPts val="1100"/>
                        </a:lnSpc>
                        <a:spcAft>
                          <a:spcPts val="0"/>
                        </a:spcAft>
                      </a:pPr>
                      <a:r>
                        <a:rPr lang="en-GB" sz="1200" dirty="0">
                          <a:effectLst/>
                          <a:latin typeface="Calibri" panose="020F0502020204030204" pitchFamily="34" charset="0"/>
                          <a:ea typeface="Times New Roman"/>
                          <a:cs typeface="Times New Roman"/>
                        </a:rPr>
                        <a:t>- Has the potential to reduce energy consumption in the long term</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nSpc>
                          <a:spcPts val="1100"/>
                        </a:lnSpc>
                        <a:spcAft>
                          <a:spcPts val="0"/>
                        </a:spcAft>
                      </a:pPr>
                      <a:r>
                        <a:rPr lang="en-GB" sz="1200" dirty="0">
                          <a:effectLst/>
                          <a:latin typeface="Calibri" panose="020F0502020204030204" pitchFamily="34" charset="0"/>
                          <a:ea typeface="Times New Roman"/>
                          <a:cs typeface="Times New Roman"/>
                        </a:rPr>
                        <a:t>- Financial barriers to implementation of measures may remain</a:t>
                      </a:r>
                      <a:endParaRPr lang="de-DE" sz="1400" dirty="0">
                        <a:effectLst/>
                        <a:latin typeface="Calibri" panose="020F0502020204030204" pitchFamily="34" charset="0"/>
                        <a:ea typeface="Times New Roman"/>
                        <a:cs typeface="Times New Roman"/>
                      </a:endParaRPr>
                    </a:p>
                  </a:txBody>
                  <a:tcPr marL="68580" marR="68580" marT="0" marB="0" anchor="ctr"/>
                </a:tc>
                <a:tc>
                  <a:txBody>
                    <a:bodyPr/>
                    <a:lstStyle/>
                    <a:p>
                      <a:pPr>
                        <a:lnSpc>
                          <a:spcPts val="1100"/>
                        </a:lnSpc>
                        <a:spcAft>
                          <a:spcPts val="0"/>
                        </a:spcAft>
                      </a:pPr>
                      <a:r>
                        <a:rPr lang="en-GB" sz="1200" dirty="0">
                          <a:effectLst/>
                          <a:latin typeface="Calibri" panose="020F0502020204030204" pitchFamily="34" charset="0"/>
                          <a:ea typeface="Times New Roman"/>
                          <a:cs typeface="Times New Roman"/>
                        </a:rPr>
                        <a:t>Already exists in Germany, can learn from implementation in other countries</a:t>
                      </a:r>
                      <a:endParaRPr lang="de-DE" sz="1400" dirty="0">
                        <a:effectLst/>
                        <a:latin typeface="Calibri" panose="020F0502020204030204" pitchFamily="34" charset="0"/>
                        <a:ea typeface="Times New Roman"/>
                        <a:cs typeface="Times New Roman"/>
                      </a:endParaRPr>
                    </a:p>
                  </a:txBody>
                  <a:tcPr marL="68580" marR="68580" marT="0" marB="0" anchor="ctr"/>
                </a:tc>
              </a:tr>
              <a:tr h="244436">
                <a:tc gridSpan="5">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white"/>
                          </a:solidFill>
                          <a:effectLst/>
                          <a:uLnTx/>
                          <a:uFillTx/>
                          <a:latin typeface="Calibri" panose="020F0502020204030204" pitchFamily="34" charset="0"/>
                          <a:ea typeface="Times New Roman"/>
                          <a:cs typeface="Times New Roman"/>
                        </a:rPr>
                        <a:t>Other Measures</a:t>
                      </a:r>
                      <a:endParaRPr kumimoji="0" lang="de-DE" sz="1400" b="1" i="0" u="none" strike="noStrike" kern="1200" cap="none" spc="0" normalizeH="0" baseline="0" noProof="0" dirty="0">
                        <a:ln>
                          <a:noFill/>
                        </a:ln>
                        <a:solidFill>
                          <a:prstClr val="white"/>
                        </a:solidFill>
                        <a:effectLst/>
                        <a:uLnTx/>
                        <a:uFillTx/>
                        <a:latin typeface="Calibri" panose="020F0502020204030204" pitchFamily="34" charset="0"/>
                        <a:ea typeface="Times New Roman"/>
                        <a:cs typeface="Times New Roman"/>
                      </a:endParaRPr>
                    </a:p>
                  </a:txBody>
                  <a:tcPr marL="68580" marR="68580" marT="0" marB="0" anchor="ctr"/>
                </a:tc>
                <a:tc hMerge="1">
                  <a:txBody>
                    <a:bodyPr/>
                    <a:lstStyle/>
                    <a:p>
                      <a:endParaRPr lang="de-DE" dirty="0">
                        <a:latin typeface="Calibri" panose="020F0502020204030204" pitchFamily="34" charset="0"/>
                      </a:endParaRPr>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1843568">
                <a:tc>
                  <a:txBody>
                    <a:bodyPr/>
                    <a:lstStyle/>
                    <a:p>
                      <a:pPr algn="l">
                        <a:spcAft>
                          <a:spcPts val="0"/>
                        </a:spcAft>
                      </a:pPr>
                      <a:r>
                        <a:rPr lang="en-GB" sz="1200" dirty="0">
                          <a:effectLst/>
                          <a:latin typeface="Calibri"/>
                          <a:ea typeface="Times New Roman"/>
                          <a:cs typeface="Calibri"/>
                        </a:rPr>
                        <a:t>Consumer protection against power cut-offs</a:t>
                      </a:r>
                      <a:endParaRPr lang="de-DE" sz="1200" dirty="0">
                        <a:effectLst/>
                        <a:latin typeface="Calibri"/>
                        <a:ea typeface="Times New Roman"/>
                        <a:cs typeface="Times New Roman"/>
                      </a:endParaRPr>
                    </a:p>
                  </a:txBody>
                  <a:tcPr marL="68580" marR="68580" marT="0" marB="0" anchor="ctr"/>
                </a:tc>
                <a:tc>
                  <a:txBody>
                    <a:bodyPr/>
                    <a:lstStyle/>
                    <a:p>
                      <a:pPr algn="l">
                        <a:spcAft>
                          <a:spcPts val="0"/>
                        </a:spcAft>
                      </a:pPr>
                      <a:r>
                        <a:rPr lang="en-GB" sz="1200" dirty="0">
                          <a:effectLst/>
                          <a:latin typeface="Calibri"/>
                          <a:ea typeface="Times New Roman"/>
                          <a:cs typeface="Calibri"/>
                        </a:rPr>
                        <a:t>- Energy Safety Net (UK)</a:t>
                      </a:r>
                      <a:endParaRPr lang="de-DE" sz="1200" dirty="0">
                        <a:effectLst/>
                        <a:latin typeface="Calibri"/>
                        <a:ea typeface="Times New Roman"/>
                        <a:cs typeface="Times New Roman"/>
                      </a:endParaRPr>
                    </a:p>
                    <a:p>
                      <a:pPr algn="l">
                        <a:spcAft>
                          <a:spcPts val="0"/>
                        </a:spcAft>
                      </a:pPr>
                      <a:r>
                        <a:rPr lang="en-GB" sz="1200" dirty="0">
                          <a:effectLst/>
                          <a:latin typeface="Calibri"/>
                          <a:ea typeface="Times New Roman"/>
                          <a:cs typeface="Calibri"/>
                        </a:rPr>
                        <a:t>- Winter Truce Program (France)</a:t>
                      </a:r>
                      <a:endParaRPr lang="de-DE" sz="1200" dirty="0">
                        <a:effectLst/>
                        <a:latin typeface="Calibri"/>
                        <a:ea typeface="Times New Roman"/>
                        <a:cs typeface="Times New Roman"/>
                      </a:endParaRPr>
                    </a:p>
                    <a:p>
                      <a:pPr algn="l">
                        <a:spcAft>
                          <a:spcPts val="0"/>
                        </a:spcAft>
                      </a:pPr>
                      <a:r>
                        <a:rPr lang="en-GB" sz="1200" dirty="0">
                          <a:effectLst/>
                          <a:latin typeface="Calibri"/>
                          <a:ea typeface="Times New Roman"/>
                          <a:cs typeface="Calibri"/>
                        </a:rPr>
                        <a:t>- Legislative provisions in Denmark and Sweden</a:t>
                      </a:r>
                      <a:endParaRPr lang="de-DE" sz="1200" dirty="0">
                        <a:effectLst/>
                        <a:latin typeface="Calibri"/>
                        <a:ea typeface="Times New Roman"/>
                        <a:cs typeface="Times New Roman"/>
                      </a:endParaRPr>
                    </a:p>
                  </a:txBody>
                  <a:tcPr marL="68580" marR="68580" marT="0" marB="0" anchor="ctr"/>
                </a:tc>
                <a:tc>
                  <a:txBody>
                    <a:bodyPr/>
                    <a:lstStyle/>
                    <a:p>
                      <a:pPr>
                        <a:lnSpc>
                          <a:spcPts val="1100"/>
                        </a:lnSpc>
                        <a:spcAft>
                          <a:spcPts val="0"/>
                        </a:spcAft>
                      </a:pPr>
                      <a:r>
                        <a:rPr lang="en-GB" sz="1200" dirty="0">
                          <a:effectLst/>
                          <a:latin typeface="Calibri"/>
                          <a:ea typeface="Times New Roman"/>
                          <a:cs typeface="Times New Roman"/>
                        </a:rPr>
                        <a:t>- Targeted</a:t>
                      </a:r>
                      <a:endParaRPr lang="de-DE" sz="1200" dirty="0">
                        <a:effectLst/>
                        <a:latin typeface="Calibri"/>
                        <a:ea typeface="Times New Roman"/>
                        <a:cs typeface="Times New Roman"/>
                      </a:endParaRPr>
                    </a:p>
                    <a:p>
                      <a:pPr>
                        <a:lnSpc>
                          <a:spcPts val="1100"/>
                        </a:lnSpc>
                        <a:spcAft>
                          <a:spcPts val="0"/>
                        </a:spcAft>
                      </a:pPr>
                      <a:r>
                        <a:rPr lang="en-GB" sz="1200" dirty="0">
                          <a:effectLst/>
                          <a:latin typeface="Calibri"/>
                          <a:ea typeface="Times New Roman"/>
                          <a:cs typeface="Times New Roman"/>
                        </a:rPr>
                        <a:t>- Provides immediate support and avoids exacerbating problems</a:t>
                      </a:r>
                      <a:endParaRPr lang="de-DE" sz="1200" dirty="0">
                        <a:effectLst/>
                        <a:latin typeface="Calibri"/>
                        <a:ea typeface="Times New Roman"/>
                        <a:cs typeface="Times New Roman"/>
                      </a:endParaRPr>
                    </a:p>
                    <a:p>
                      <a:pPr>
                        <a:lnSpc>
                          <a:spcPts val="1100"/>
                        </a:lnSpc>
                        <a:spcAft>
                          <a:spcPts val="0"/>
                        </a:spcAft>
                      </a:pPr>
                      <a:r>
                        <a:rPr lang="en-GB" sz="1200" dirty="0">
                          <a:effectLst/>
                          <a:latin typeface="Calibri"/>
                          <a:ea typeface="Times New Roman"/>
                          <a:cs typeface="Times New Roman"/>
                        </a:rPr>
                        <a:t> </a:t>
                      </a:r>
                      <a:endParaRPr lang="de-DE" sz="1200" dirty="0">
                        <a:effectLst/>
                        <a:latin typeface="Calibri"/>
                        <a:ea typeface="Times New Roman"/>
                        <a:cs typeface="Times New Roman"/>
                      </a:endParaRPr>
                    </a:p>
                  </a:txBody>
                  <a:tcPr marL="68580" marR="68580" marT="0" marB="0" anchor="ctr"/>
                </a:tc>
                <a:tc>
                  <a:txBody>
                    <a:bodyPr/>
                    <a:lstStyle/>
                    <a:p>
                      <a:pPr>
                        <a:lnSpc>
                          <a:spcPts val="1100"/>
                        </a:lnSpc>
                        <a:spcAft>
                          <a:spcPts val="0"/>
                        </a:spcAft>
                      </a:pPr>
                      <a:r>
                        <a:rPr lang="en-GB" sz="1200" dirty="0">
                          <a:effectLst/>
                          <a:latin typeface="Calibri"/>
                          <a:ea typeface="Times New Roman"/>
                          <a:cs typeface="Times New Roman"/>
                        </a:rPr>
                        <a:t>- Does not sustainably address causes of energy poverty or reduce energy consumption in the long term</a:t>
                      </a:r>
                      <a:endParaRPr lang="de-DE" sz="1200" dirty="0">
                        <a:effectLst/>
                        <a:latin typeface="Calibri"/>
                        <a:ea typeface="Times New Roman"/>
                        <a:cs typeface="Times New Roman"/>
                      </a:endParaRPr>
                    </a:p>
                    <a:p>
                      <a:pPr>
                        <a:lnSpc>
                          <a:spcPts val="1100"/>
                        </a:lnSpc>
                        <a:spcAft>
                          <a:spcPts val="0"/>
                        </a:spcAft>
                      </a:pPr>
                      <a:r>
                        <a:rPr lang="en-GB" sz="1200" dirty="0">
                          <a:effectLst/>
                          <a:latin typeface="Calibri"/>
                          <a:ea typeface="Times New Roman"/>
                          <a:cs typeface="Times New Roman"/>
                        </a:rPr>
                        <a:t>-Does not contribute to long-term climate goals</a:t>
                      </a:r>
                      <a:endParaRPr lang="de-DE" sz="1200" dirty="0">
                        <a:effectLst/>
                        <a:latin typeface="Calibri"/>
                        <a:ea typeface="Times New Roman"/>
                        <a:cs typeface="Times New Roman"/>
                      </a:endParaRPr>
                    </a:p>
                  </a:txBody>
                  <a:tcPr marL="68580" marR="68580" marT="0" marB="0" anchor="ctr"/>
                </a:tc>
                <a:tc>
                  <a:txBody>
                    <a:bodyPr/>
                    <a:lstStyle/>
                    <a:p>
                      <a:pPr>
                        <a:lnSpc>
                          <a:spcPts val="1100"/>
                        </a:lnSpc>
                        <a:spcAft>
                          <a:spcPts val="0"/>
                        </a:spcAft>
                      </a:pPr>
                      <a:r>
                        <a:rPr lang="en-GB" sz="1200" dirty="0">
                          <a:effectLst/>
                          <a:latin typeface="Calibri"/>
                          <a:ea typeface="Times New Roman"/>
                          <a:cs typeface="Times New Roman"/>
                        </a:rPr>
                        <a:t>Some provisions already in place in Germany, can learn from implementation in other countries</a:t>
                      </a:r>
                      <a:endParaRPr lang="de-DE" sz="1200" dirty="0">
                        <a:effectLst/>
                        <a:latin typeface="Calibri"/>
                        <a:ea typeface="Times New Roman"/>
                        <a:cs typeface="Times New Roman"/>
                      </a:endParaRPr>
                    </a:p>
                  </a:txBody>
                  <a:tcPr marL="68580" marR="68580" marT="0" marB="0" anchor="ctr"/>
                </a:tc>
              </a:tr>
            </a:tbl>
          </a:graphicData>
        </a:graphic>
      </p:graphicFrame>
      <p:sp>
        <p:nvSpPr>
          <p:cNvPr id="7" name="Ellipse 6"/>
          <p:cNvSpPr/>
          <p:nvPr/>
        </p:nvSpPr>
        <p:spPr>
          <a:xfrm>
            <a:off x="3827772" y="2348880"/>
            <a:ext cx="1800200" cy="1249343"/>
          </a:xfrm>
          <a:prstGeom prst="ellipse">
            <a:avLst/>
          </a:prstGeom>
          <a:noFill/>
          <a:ln w="57150">
            <a:solidFill>
              <a:srgbClr val="97BF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latin typeface="Arial" pitchFamily="34" charset="0"/>
              <a:cs typeface="Arial" pitchFamily="34" charset="0"/>
            </a:endParaRPr>
          </a:p>
        </p:txBody>
      </p:sp>
      <p:sp>
        <p:nvSpPr>
          <p:cNvPr id="8" name="Ellipse 7"/>
          <p:cNvSpPr/>
          <p:nvPr/>
        </p:nvSpPr>
        <p:spPr>
          <a:xfrm>
            <a:off x="622236" y="4365104"/>
            <a:ext cx="1800200" cy="1249343"/>
          </a:xfrm>
          <a:prstGeom prst="ellipse">
            <a:avLst/>
          </a:prstGeom>
          <a:noFill/>
          <a:ln w="57150">
            <a:solidFill>
              <a:srgbClr val="97BF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latin typeface="Arial" pitchFamily="34" charset="0"/>
              <a:cs typeface="Arial" pitchFamily="34" charset="0"/>
            </a:endParaRPr>
          </a:p>
        </p:txBody>
      </p:sp>
      <p:sp>
        <p:nvSpPr>
          <p:cNvPr id="9" name="Ellipse 8"/>
          <p:cNvSpPr/>
          <p:nvPr/>
        </p:nvSpPr>
        <p:spPr>
          <a:xfrm>
            <a:off x="3827772" y="4368640"/>
            <a:ext cx="1800200" cy="1249343"/>
          </a:xfrm>
          <a:prstGeom prst="ellipse">
            <a:avLst/>
          </a:prstGeom>
          <a:noFill/>
          <a:ln w="57150">
            <a:solidFill>
              <a:srgbClr val="97BF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latin typeface="Arial" pitchFamily="34" charset="0"/>
              <a:cs typeface="Arial"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6222544"/>
            <a:ext cx="535982" cy="63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6769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3"/>
          </p:nvPr>
        </p:nvSpPr>
        <p:spPr/>
        <p:txBody>
          <a:bodyPr/>
          <a:lstStyle/>
          <a:p>
            <a:r>
              <a:rPr lang="de-DE" dirty="0" err="1"/>
              <a:t>Alleviating</a:t>
            </a:r>
            <a:r>
              <a:rPr lang="de-DE" dirty="0"/>
              <a:t> </a:t>
            </a:r>
            <a:r>
              <a:rPr lang="de-DE" dirty="0" err="1"/>
              <a:t>Energy</a:t>
            </a:r>
            <a:r>
              <a:rPr lang="de-DE" dirty="0"/>
              <a:t> </a:t>
            </a:r>
            <a:r>
              <a:rPr lang="de-DE" dirty="0" err="1"/>
              <a:t>Poverty</a:t>
            </a:r>
            <a:r>
              <a:rPr lang="de-DE" dirty="0"/>
              <a:t> in </a:t>
            </a:r>
            <a:r>
              <a:rPr lang="de-DE" dirty="0" err="1"/>
              <a:t>Germany│Viktoria</a:t>
            </a:r>
            <a:r>
              <a:rPr lang="de-DE" dirty="0"/>
              <a:t> Noka│Vienna│25.06.2018</a:t>
            </a:r>
          </a:p>
        </p:txBody>
      </p:sp>
      <p:sp>
        <p:nvSpPr>
          <p:cNvPr id="10" name="Titel 9"/>
          <p:cNvSpPr>
            <a:spLocks noGrp="1"/>
          </p:cNvSpPr>
          <p:nvPr>
            <p:ph type="title"/>
          </p:nvPr>
        </p:nvSpPr>
        <p:spPr/>
        <p:txBody>
          <a:bodyPr/>
          <a:lstStyle/>
          <a:p>
            <a:r>
              <a:rPr lang="de-DE" dirty="0" smtClean="0"/>
              <a:t>Agenda</a:t>
            </a:r>
            <a:endParaRPr lang="de-DE" dirty="0"/>
          </a:p>
        </p:txBody>
      </p:sp>
      <p:sp>
        <p:nvSpPr>
          <p:cNvPr id="2" name="Textfeld 1"/>
          <p:cNvSpPr txBox="1"/>
          <p:nvPr/>
        </p:nvSpPr>
        <p:spPr>
          <a:xfrm>
            <a:off x="679754" y="1483003"/>
            <a:ext cx="432048" cy="720000"/>
          </a:xfrm>
          <a:prstGeom prst="rect">
            <a:avLst/>
          </a:prstGeom>
          <a:noFill/>
          <a:effectLst/>
        </p:spPr>
        <p:txBody>
          <a:bodyPr wrap="square" lIns="0" tIns="0" rIns="0" bIns="0" rtlCol="0" anchor="ctr" anchorCtr="0">
            <a:noAutofit/>
          </a:bodyPr>
          <a:lstStyle>
            <a:defPPr>
              <a:defRPr lang="de-DE"/>
            </a:defPPr>
            <a:lvl1pPr>
              <a:defRPr sz="5000" b="1">
                <a:solidFill>
                  <a:srgbClr val="3366C5"/>
                </a:solidFill>
                <a:effectLst>
                  <a:outerShdw blurRad="50800" dist="38100" dir="2700000" algn="tl" rotWithShape="0">
                    <a:prstClr val="black">
                      <a:alpha val="40000"/>
                    </a:prstClr>
                  </a:outerShdw>
                </a:effectLst>
                <a:latin typeface="Arial" pitchFamily="34" charset="0"/>
                <a:cs typeface="Arial" pitchFamily="34" charset="0"/>
              </a:defRPr>
            </a:lvl1pPr>
          </a:lstStyle>
          <a:p>
            <a:pPr algn="ctr"/>
            <a:r>
              <a:rPr lang="de-DE" dirty="0" smtClean="0">
                <a:solidFill>
                  <a:schemeClr val="accent3"/>
                </a:solidFill>
                <a:effectLst>
                  <a:outerShdw blurRad="38100" dist="38100" dir="2700000" algn="tl">
                    <a:srgbClr val="000000">
                      <a:alpha val="43137"/>
                    </a:srgbClr>
                  </a:outerShdw>
                </a:effectLst>
              </a:rPr>
              <a:t>1</a:t>
            </a:r>
            <a:endParaRPr lang="de-DE" dirty="0">
              <a:solidFill>
                <a:schemeClr val="accent3"/>
              </a:solidFill>
              <a:effectLst>
                <a:outerShdw blurRad="38100" dist="38100" dir="2700000" algn="tl">
                  <a:srgbClr val="000000">
                    <a:alpha val="43137"/>
                  </a:srgbClr>
                </a:outerShdw>
              </a:effectLst>
            </a:endParaRPr>
          </a:p>
        </p:txBody>
      </p:sp>
      <p:sp>
        <p:nvSpPr>
          <p:cNvPr id="25" name="Rechteck 9"/>
          <p:cNvSpPr/>
          <p:nvPr/>
        </p:nvSpPr>
        <p:spPr>
          <a:xfrm>
            <a:off x="427462" y="1483003"/>
            <a:ext cx="8388000" cy="720000"/>
          </a:xfrm>
          <a:custGeom>
            <a:avLst/>
            <a:gdLst>
              <a:gd name="connsiteX0" fmla="*/ 0 w 3960440"/>
              <a:gd name="connsiteY0" fmla="*/ 0 h 936104"/>
              <a:gd name="connsiteX1" fmla="*/ 3960440 w 3960440"/>
              <a:gd name="connsiteY1" fmla="*/ 0 h 936104"/>
              <a:gd name="connsiteX2" fmla="*/ 3960440 w 3960440"/>
              <a:gd name="connsiteY2" fmla="*/ 936104 h 936104"/>
              <a:gd name="connsiteX3" fmla="*/ 0 w 3960440"/>
              <a:gd name="connsiteY3" fmla="*/ 936104 h 936104"/>
              <a:gd name="connsiteX4" fmla="*/ 0 w 3960440"/>
              <a:gd name="connsiteY4" fmla="*/ 0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1027544"/>
              <a:gd name="connsiteX1" fmla="*/ 3960440 w 3960440"/>
              <a:gd name="connsiteY1" fmla="*/ 0 h 1027544"/>
              <a:gd name="connsiteX2" fmla="*/ 3960440 w 3960440"/>
              <a:gd name="connsiteY2" fmla="*/ 936104 h 1027544"/>
              <a:gd name="connsiteX3" fmla="*/ 91440 w 3960440"/>
              <a:gd name="connsiteY3" fmla="*/ 1027544 h 1027544"/>
              <a:gd name="connsiteX0" fmla="*/ 0 w 3914720"/>
              <a:gd name="connsiteY0" fmla="*/ 0 h 1036320"/>
              <a:gd name="connsiteX1" fmla="*/ 3914720 w 3914720"/>
              <a:gd name="connsiteY1" fmla="*/ 8776 h 1036320"/>
              <a:gd name="connsiteX2" fmla="*/ 3914720 w 3914720"/>
              <a:gd name="connsiteY2" fmla="*/ 944880 h 1036320"/>
              <a:gd name="connsiteX3" fmla="*/ 45720 w 3914720"/>
              <a:gd name="connsiteY3" fmla="*/ 1036320 h 1036320"/>
              <a:gd name="connsiteX0" fmla="*/ 45720 w 3960440"/>
              <a:gd name="connsiteY0" fmla="*/ 0 h 944880"/>
              <a:gd name="connsiteX1" fmla="*/ 3960440 w 3960440"/>
              <a:gd name="connsiteY1" fmla="*/ 8776 h 944880"/>
              <a:gd name="connsiteX2" fmla="*/ 3960440 w 3960440"/>
              <a:gd name="connsiteY2" fmla="*/ 944880 h 944880"/>
              <a:gd name="connsiteX3" fmla="*/ 0 w 3960440"/>
              <a:gd name="connsiteY3" fmla="*/ 937260 h 944880"/>
              <a:gd name="connsiteX0" fmla="*/ 0 w 3976632"/>
              <a:gd name="connsiteY0" fmla="*/ 749 h 936104"/>
              <a:gd name="connsiteX1" fmla="*/ 3976632 w 3976632"/>
              <a:gd name="connsiteY1" fmla="*/ 0 h 936104"/>
              <a:gd name="connsiteX2" fmla="*/ 3976632 w 3976632"/>
              <a:gd name="connsiteY2" fmla="*/ 936104 h 936104"/>
              <a:gd name="connsiteX3" fmla="*/ 16192 w 3976632"/>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6667 w 3967107"/>
              <a:gd name="connsiteY3" fmla="*/ 928484 h 936104"/>
              <a:gd name="connsiteX0" fmla="*/ 3459 w 3970566"/>
              <a:gd name="connsiteY0" fmla="*/ 749 h 936104"/>
              <a:gd name="connsiteX1" fmla="*/ 3970566 w 3970566"/>
              <a:gd name="connsiteY1" fmla="*/ 0 h 936104"/>
              <a:gd name="connsiteX2" fmla="*/ 3970566 w 3970566"/>
              <a:gd name="connsiteY2" fmla="*/ 936104 h 936104"/>
              <a:gd name="connsiteX3" fmla="*/ 0 w 3970566"/>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2167 w 3967107"/>
              <a:gd name="connsiteY3" fmla="*/ 925388 h 936104"/>
            </a:gdLst>
            <a:ahLst/>
            <a:cxnLst>
              <a:cxn ang="0">
                <a:pos x="connsiteX0" y="connsiteY0"/>
              </a:cxn>
              <a:cxn ang="0">
                <a:pos x="connsiteX1" y="connsiteY1"/>
              </a:cxn>
              <a:cxn ang="0">
                <a:pos x="connsiteX2" y="connsiteY2"/>
              </a:cxn>
              <a:cxn ang="0">
                <a:pos x="connsiteX3" y="connsiteY3"/>
              </a:cxn>
            </a:cxnLst>
            <a:rect l="l" t="t" r="r" b="b"/>
            <a:pathLst>
              <a:path w="3967107" h="936104">
                <a:moveTo>
                  <a:pt x="0" y="749"/>
                </a:moveTo>
                <a:lnTo>
                  <a:pt x="3967107" y="0"/>
                </a:lnTo>
                <a:lnTo>
                  <a:pt x="3967107" y="936104"/>
                </a:lnTo>
                <a:lnTo>
                  <a:pt x="2167" y="925388"/>
                </a:lnTo>
              </a:path>
            </a:pathLst>
          </a:custGeom>
          <a:noFill/>
          <a:ln w="12700">
            <a:solidFill>
              <a:srgbClr val="97BF0D"/>
            </a:solidFill>
          </a:ln>
        </p:spPr>
        <p:style>
          <a:lnRef idx="2">
            <a:schemeClr val="accent1">
              <a:shade val="50000"/>
            </a:schemeClr>
          </a:lnRef>
          <a:fillRef idx="1">
            <a:schemeClr val="accent1"/>
          </a:fillRef>
          <a:effectRef idx="0">
            <a:schemeClr val="accent1"/>
          </a:effectRef>
          <a:fontRef idx="minor">
            <a:schemeClr val="lt1"/>
          </a:fontRef>
        </p:style>
        <p:txBody>
          <a:bodyPr lIns="900000" rtlCol="0" anchor="ctr"/>
          <a:lstStyle/>
          <a:p>
            <a:r>
              <a:rPr lang="de-DE" sz="2000" dirty="0" smtClean="0">
                <a:solidFill>
                  <a:srgbClr val="97BF0D"/>
                </a:solidFill>
                <a:latin typeface="Arial" pitchFamily="34" charset="0"/>
                <a:cs typeface="Arial" pitchFamily="34" charset="0"/>
              </a:rPr>
              <a:t>Collection &amp; </a:t>
            </a:r>
            <a:r>
              <a:rPr lang="en-US" sz="2000" dirty="0" smtClean="0">
                <a:solidFill>
                  <a:srgbClr val="97BF0D"/>
                </a:solidFill>
                <a:latin typeface="Arial" pitchFamily="34" charset="0"/>
                <a:cs typeface="Arial" pitchFamily="34" charset="0"/>
              </a:rPr>
              <a:t>Categorization</a:t>
            </a:r>
            <a:endParaRPr lang="en-US" sz="2000" dirty="0">
              <a:solidFill>
                <a:srgbClr val="97BF0D"/>
              </a:solidFill>
              <a:latin typeface="Arial" pitchFamily="34" charset="0"/>
              <a:cs typeface="Arial" pitchFamily="34" charset="0"/>
            </a:endParaRPr>
          </a:p>
        </p:txBody>
      </p:sp>
      <p:sp>
        <p:nvSpPr>
          <p:cNvPr id="22" name="Textfeld 21"/>
          <p:cNvSpPr txBox="1"/>
          <p:nvPr/>
        </p:nvSpPr>
        <p:spPr>
          <a:xfrm>
            <a:off x="679754" y="2437554"/>
            <a:ext cx="432048" cy="720000"/>
          </a:xfrm>
          <a:prstGeom prst="rect">
            <a:avLst/>
          </a:prstGeom>
          <a:noFill/>
          <a:effectLst/>
        </p:spPr>
        <p:txBody>
          <a:bodyPr wrap="square" lIns="0" tIns="0" rIns="0" bIns="0" rtlCol="0" anchor="ctr" anchorCtr="0">
            <a:noAutofit/>
          </a:bodyPr>
          <a:lstStyle>
            <a:defPPr>
              <a:defRPr lang="de-DE"/>
            </a:defPPr>
            <a:lvl1pPr>
              <a:defRPr sz="5000" b="1">
                <a:solidFill>
                  <a:srgbClr val="3366C5"/>
                </a:solidFill>
                <a:latin typeface="Arial" pitchFamily="34" charset="0"/>
                <a:cs typeface="Arial" pitchFamily="34" charset="0"/>
              </a:defRPr>
            </a:lvl1pPr>
          </a:lstStyle>
          <a:p>
            <a:pPr algn="ctr"/>
            <a:r>
              <a:rPr lang="de-DE" dirty="0">
                <a:solidFill>
                  <a:schemeClr val="accent3"/>
                </a:solidFill>
                <a:effectLst>
                  <a:outerShdw blurRad="38100" dist="38100" dir="2700000" algn="tl">
                    <a:srgbClr val="000000">
                      <a:alpha val="43137"/>
                    </a:srgbClr>
                  </a:outerShdw>
                </a:effectLst>
              </a:rPr>
              <a:t>2</a:t>
            </a:r>
          </a:p>
        </p:txBody>
      </p:sp>
      <p:sp>
        <p:nvSpPr>
          <p:cNvPr id="26" name="Rechteck 9"/>
          <p:cNvSpPr/>
          <p:nvPr/>
        </p:nvSpPr>
        <p:spPr>
          <a:xfrm>
            <a:off x="427462" y="2437554"/>
            <a:ext cx="8388000" cy="720000"/>
          </a:xfrm>
          <a:custGeom>
            <a:avLst/>
            <a:gdLst>
              <a:gd name="connsiteX0" fmla="*/ 0 w 3960440"/>
              <a:gd name="connsiteY0" fmla="*/ 0 h 936104"/>
              <a:gd name="connsiteX1" fmla="*/ 3960440 w 3960440"/>
              <a:gd name="connsiteY1" fmla="*/ 0 h 936104"/>
              <a:gd name="connsiteX2" fmla="*/ 3960440 w 3960440"/>
              <a:gd name="connsiteY2" fmla="*/ 936104 h 936104"/>
              <a:gd name="connsiteX3" fmla="*/ 0 w 3960440"/>
              <a:gd name="connsiteY3" fmla="*/ 936104 h 936104"/>
              <a:gd name="connsiteX4" fmla="*/ 0 w 3960440"/>
              <a:gd name="connsiteY4" fmla="*/ 0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1027544"/>
              <a:gd name="connsiteX1" fmla="*/ 3960440 w 3960440"/>
              <a:gd name="connsiteY1" fmla="*/ 0 h 1027544"/>
              <a:gd name="connsiteX2" fmla="*/ 3960440 w 3960440"/>
              <a:gd name="connsiteY2" fmla="*/ 936104 h 1027544"/>
              <a:gd name="connsiteX3" fmla="*/ 91440 w 3960440"/>
              <a:gd name="connsiteY3" fmla="*/ 1027544 h 1027544"/>
              <a:gd name="connsiteX0" fmla="*/ 0 w 3914720"/>
              <a:gd name="connsiteY0" fmla="*/ 0 h 1036320"/>
              <a:gd name="connsiteX1" fmla="*/ 3914720 w 3914720"/>
              <a:gd name="connsiteY1" fmla="*/ 8776 h 1036320"/>
              <a:gd name="connsiteX2" fmla="*/ 3914720 w 3914720"/>
              <a:gd name="connsiteY2" fmla="*/ 944880 h 1036320"/>
              <a:gd name="connsiteX3" fmla="*/ 45720 w 3914720"/>
              <a:gd name="connsiteY3" fmla="*/ 1036320 h 1036320"/>
              <a:gd name="connsiteX0" fmla="*/ 45720 w 3960440"/>
              <a:gd name="connsiteY0" fmla="*/ 0 h 944880"/>
              <a:gd name="connsiteX1" fmla="*/ 3960440 w 3960440"/>
              <a:gd name="connsiteY1" fmla="*/ 8776 h 944880"/>
              <a:gd name="connsiteX2" fmla="*/ 3960440 w 3960440"/>
              <a:gd name="connsiteY2" fmla="*/ 944880 h 944880"/>
              <a:gd name="connsiteX3" fmla="*/ 0 w 3960440"/>
              <a:gd name="connsiteY3" fmla="*/ 937260 h 944880"/>
              <a:gd name="connsiteX0" fmla="*/ 0 w 3976632"/>
              <a:gd name="connsiteY0" fmla="*/ 749 h 936104"/>
              <a:gd name="connsiteX1" fmla="*/ 3976632 w 3976632"/>
              <a:gd name="connsiteY1" fmla="*/ 0 h 936104"/>
              <a:gd name="connsiteX2" fmla="*/ 3976632 w 3976632"/>
              <a:gd name="connsiteY2" fmla="*/ 936104 h 936104"/>
              <a:gd name="connsiteX3" fmla="*/ 16192 w 3976632"/>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6667 w 3967107"/>
              <a:gd name="connsiteY3" fmla="*/ 928484 h 936104"/>
              <a:gd name="connsiteX0" fmla="*/ 3459 w 3970566"/>
              <a:gd name="connsiteY0" fmla="*/ 749 h 936104"/>
              <a:gd name="connsiteX1" fmla="*/ 3970566 w 3970566"/>
              <a:gd name="connsiteY1" fmla="*/ 0 h 936104"/>
              <a:gd name="connsiteX2" fmla="*/ 3970566 w 3970566"/>
              <a:gd name="connsiteY2" fmla="*/ 936104 h 936104"/>
              <a:gd name="connsiteX3" fmla="*/ 0 w 3970566"/>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2167 w 3967107"/>
              <a:gd name="connsiteY3" fmla="*/ 925388 h 936104"/>
            </a:gdLst>
            <a:ahLst/>
            <a:cxnLst>
              <a:cxn ang="0">
                <a:pos x="connsiteX0" y="connsiteY0"/>
              </a:cxn>
              <a:cxn ang="0">
                <a:pos x="connsiteX1" y="connsiteY1"/>
              </a:cxn>
              <a:cxn ang="0">
                <a:pos x="connsiteX2" y="connsiteY2"/>
              </a:cxn>
              <a:cxn ang="0">
                <a:pos x="connsiteX3" y="connsiteY3"/>
              </a:cxn>
            </a:cxnLst>
            <a:rect l="l" t="t" r="r" b="b"/>
            <a:pathLst>
              <a:path w="3967107" h="936104">
                <a:moveTo>
                  <a:pt x="0" y="749"/>
                </a:moveTo>
                <a:lnTo>
                  <a:pt x="3967107" y="0"/>
                </a:lnTo>
                <a:lnTo>
                  <a:pt x="3967107" y="936104"/>
                </a:lnTo>
                <a:lnTo>
                  <a:pt x="2167" y="925388"/>
                </a:lnTo>
              </a:path>
            </a:pathLst>
          </a:cu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00000" rtlCol="0" anchor="ctr"/>
          <a:lstStyle/>
          <a:p>
            <a:pPr>
              <a:lnSpc>
                <a:spcPts val="2600"/>
              </a:lnSpc>
            </a:pPr>
            <a:r>
              <a:rPr lang="de-DE" sz="2000" dirty="0" err="1" smtClean="0">
                <a:solidFill>
                  <a:schemeClr val="accent3"/>
                </a:solidFill>
                <a:latin typeface="Arial" pitchFamily="34" charset="0"/>
                <a:cs typeface="Arial" pitchFamily="34" charset="0"/>
              </a:rPr>
              <a:t>Policy</a:t>
            </a:r>
            <a:r>
              <a:rPr lang="de-DE" sz="2000" dirty="0" smtClean="0">
                <a:solidFill>
                  <a:schemeClr val="accent3"/>
                </a:solidFill>
                <a:latin typeface="Arial" pitchFamily="34" charset="0"/>
                <a:cs typeface="Arial" pitchFamily="34" charset="0"/>
              </a:rPr>
              <a:t> Assessment &amp; Transfer</a:t>
            </a:r>
            <a:endParaRPr lang="de-DE" sz="2000" dirty="0">
              <a:solidFill>
                <a:schemeClr val="accent3"/>
              </a:solidFill>
              <a:latin typeface="Arial" pitchFamily="34" charset="0"/>
              <a:cs typeface="Arial" pitchFamily="34" charset="0"/>
            </a:endParaRPr>
          </a:p>
        </p:txBody>
      </p:sp>
      <p:sp>
        <p:nvSpPr>
          <p:cNvPr id="24" name="Textfeld 23"/>
          <p:cNvSpPr txBox="1"/>
          <p:nvPr/>
        </p:nvSpPr>
        <p:spPr>
          <a:xfrm>
            <a:off x="679754" y="3392105"/>
            <a:ext cx="432048" cy="720000"/>
          </a:xfrm>
          <a:prstGeom prst="rect">
            <a:avLst/>
          </a:prstGeom>
          <a:noFill/>
          <a:effectLst/>
        </p:spPr>
        <p:txBody>
          <a:bodyPr wrap="square" lIns="0" tIns="0" rIns="0" bIns="0" rtlCol="0" anchor="ctr" anchorCtr="0">
            <a:noAutofit/>
          </a:bodyPr>
          <a:lstStyle>
            <a:defPPr>
              <a:defRPr lang="de-DE"/>
            </a:defPPr>
            <a:lvl1pPr>
              <a:defRPr sz="5000" b="1">
                <a:solidFill>
                  <a:srgbClr val="3366C5"/>
                </a:solidFill>
                <a:effectLst>
                  <a:outerShdw blurRad="50800" dist="38100" dir="2700000" algn="tl" rotWithShape="0">
                    <a:prstClr val="black">
                      <a:alpha val="40000"/>
                    </a:prstClr>
                  </a:outerShdw>
                </a:effectLst>
                <a:latin typeface="Arial" pitchFamily="34" charset="0"/>
                <a:cs typeface="Arial" pitchFamily="34" charset="0"/>
              </a:defRPr>
            </a:lvl1pPr>
          </a:lstStyle>
          <a:p>
            <a:pPr algn="ctr"/>
            <a:r>
              <a:rPr lang="de-DE" dirty="0" smtClean="0">
                <a:solidFill>
                  <a:schemeClr val="accent1"/>
                </a:solidFill>
              </a:rPr>
              <a:t>3</a:t>
            </a:r>
            <a:endParaRPr lang="de-DE" dirty="0">
              <a:solidFill>
                <a:schemeClr val="accent1"/>
              </a:solidFill>
            </a:endParaRPr>
          </a:p>
        </p:txBody>
      </p:sp>
      <p:sp>
        <p:nvSpPr>
          <p:cNvPr id="27" name="Rechteck 9"/>
          <p:cNvSpPr/>
          <p:nvPr/>
        </p:nvSpPr>
        <p:spPr>
          <a:xfrm>
            <a:off x="427462" y="3392105"/>
            <a:ext cx="8388000" cy="720000"/>
          </a:xfrm>
          <a:custGeom>
            <a:avLst/>
            <a:gdLst>
              <a:gd name="connsiteX0" fmla="*/ 0 w 3960440"/>
              <a:gd name="connsiteY0" fmla="*/ 0 h 936104"/>
              <a:gd name="connsiteX1" fmla="*/ 3960440 w 3960440"/>
              <a:gd name="connsiteY1" fmla="*/ 0 h 936104"/>
              <a:gd name="connsiteX2" fmla="*/ 3960440 w 3960440"/>
              <a:gd name="connsiteY2" fmla="*/ 936104 h 936104"/>
              <a:gd name="connsiteX3" fmla="*/ 0 w 3960440"/>
              <a:gd name="connsiteY3" fmla="*/ 936104 h 936104"/>
              <a:gd name="connsiteX4" fmla="*/ 0 w 3960440"/>
              <a:gd name="connsiteY4" fmla="*/ 0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936104"/>
              <a:gd name="connsiteX1" fmla="*/ 3960440 w 3960440"/>
              <a:gd name="connsiteY1" fmla="*/ 0 h 936104"/>
              <a:gd name="connsiteX2" fmla="*/ 3960440 w 3960440"/>
              <a:gd name="connsiteY2" fmla="*/ 936104 h 936104"/>
              <a:gd name="connsiteX3" fmla="*/ 0 w 3960440"/>
              <a:gd name="connsiteY3" fmla="*/ 936104 h 936104"/>
              <a:gd name="connsiteX0" fmla="*/ 0 w 3960440"/>
              <a:gd name="connsiteY0" fmla="*/ 936104 h 1027544"/>
              <a:gd name="connsiteX1" fmla="*/ 3960440 w 3960440"/>
              <a:gd name="connsiteY1" fmla="*/ 0 h 1027544"/>
              <a:gd name="connsiteX2" fmla="*/ 3960440 w 3960440"/>
              <a:gd name="connsiteY2" fmla="*/ 936104 h 1027544"/>
              <a:gd name="connsiteX3" fmla="*/ 91440 w 3960440"/>
              <a:gd name="connsiteY3" fmla="*/ 1027544 h 1027544"/>
              <a:gd name="connsiteX0" fmla="*/ 0 w 3914720"/>
              <a:gd name="connsiteY0" fmla="*/ 0 h 1036320"/>
              <a:gd name="connsiteX1" fmla="*/ 3914720 w 3914720"/>
              <a:gd name="connsiteY1" fmla="*/ 8776 h 1036320"/>
              <a:gd name="connsiteX2" fmla="*/ 3914720 w 3914720"/>
              <a:gd name="connsiteY2" fmla="*/ 944880 h 1036320"/>
              <a:gd name="connsiteX3" fmla="*/ 45720 w 3914720"/>
              <a:gd name="connsiteY3" fmla="*/ 1036320 h 1036320"/>
              <a:gd name="connsiteX0" fmla="*/ 45720 w 3960440"/>
              <a:gd name="connsiteY0" fmla="*/ 0 h 944880"/>
              <a:gd name="connsiteX1" fmla="*/ 3960440 w 3960440"/>
              <a:gd name="connsiteY1" fmla="*/ 8776 h 944880"/>
              <a:gd name="connsiteX2" fmla="*/ 3960440 w 3960440"/>
              <a:gd name="connsiteY2" fmla="*/ 944880 h 944880"/>
              <a:gd name="connsiteX3" fmla="*/ 0 w 3960440"/>
              <a:gd name="connsiteY3" fmla="*/ 937260 h 944880"/>
              <a:gd name="connsiteX0" fmla="*/ 0 w 3976632"/>
              <a:gd name="connsiteY0" fmla="*/ 749 h 936104"/>
              <a:gd name="connsiteX1" fmla="*/ 3976632 w 3976632"/>
              <a:gd name="connsiteY1" fmla="*/ 0 h 936104"/>
              <a:gd name="connsiteX2" fmla="*/ 3976632 w 3976632"/>
              <a:gd name="connsiteY2" fmla="*/ 936104 h 936104"/>
              <a:gd name="connsiteX3" fmla="*/ 16192 w 3976632"/>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6667 w 3967107"/>
              <a:gd name="connsiteY3" fmla="*/ 928484 h 936104"/>
              <a:gd name="connsiteX0" fmla="*/ 3459 w 3970566"/>
              <a:gd name="connsiteY0" fmla="*/ 749 h 936104"/>
              <a:gd name="connsiteX1" fmla="*/ 3970566 w 3970566"/>
              <a:gd name="connsiteY1" fmla="*/ 0 h 936104"/>
              <a:gd name="connsiteX2" fmla="*/ 3970566 w 3970566"/>
              <a:gd name="connsiteY2" fmla="*/ 936104 h 936104"/>
              <a:gd name="connsiteX3" fmla="*/ 0 w 3970566"/>
              <a:gd name="connsiteY3" fmla="*/ 928484 h 936104"/>
              <a:gd name="connsiteX0" fmla="*/ 0 w 3967107"/>
              <a:gd name="connsiteY0" fmla="*/ 749 h 936104"/>
              <a:gd name="connsiteX1" fmla="*/ 3967107 w 3967107"/>
              <a:gd name="connsiteY1" fmla="*/ 0 h 936104"/>
              <a:gd name="connsiteX2" fmla="*/ 3967107 w 3967107"/>
              <a:gd name="connsiteY2" fmla="*/ 936104 h 936104"/>
              <a:gd name="connsiteX3" fmla="*/ 2167 w 3967107"/>
              <a:gd name="connsiteY3" fmla="*/ 925388 h 936104"/>
            </a:gdLst>
            <a:ahLst/>
            <a:cxnLst>
              <a:cxn ang="0">
                <a:pos x="connsiteX0" y="connsiteY0"/>
              </a:cxn>
              <a:cxn ang="0">
                <a:pos x="connsiteX1" y="connsiteY1"/>
              </a:cxn>
              <a:cxn ang="0">
                <a:pos x="connsiteX2" y="connsiteY2"/>
              </a:cxn>
              <a:cxn ang="0">
                <a:pos x="connsiteX3" y="connsiteY3"/>
              </a:cxn>
            </a:cxnLst>
            <a:rect l="l" t="t" r="r" b="b"/>
            <a:pathLst>
              <a:path w="3967107" h="936104">
                <a:moveTo>
                  <a:pt x="0" y="749"/>
                </a:moveTo>
                <a:lnTo>
                  <a:pt x="3967107" y="0"/>
                </a:lnTo>
                <a:lnTo>
                  <a:pt x="3967107" y="936104"/>
                </a:lnTo>
                <a:lnTo>
                  <a:pt x="2167" y="925388"/>
                </a:lnTo>
              </a:path>
            </a:pathLst>
          </a:custGeom>
          <a:noFill/>
          <a:ln w="12700">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lIns="900000" rtlCol="0" anchor="ctr"/>
          <a:lstStyle/>
          <a:p>
            <a:pPr>
              <a:lnSpc>
                <a:spcPts val="2600"/>
              </a:lnSpc>
            </a:pPr>
            <a:r>
              <a:rPr lang="de-DE" sz="2000" dirty="0" smtClean="0">
                <a:solidFill>
                  <a:srgbClr val="336699"/>
                </a:solidFill>
                <a:latin typeface="Arial" pitchFamily="34" charset="0"/>
                <a:cs typeface="Arial" pitchFamily="34" charset="0"/>
              </a:rPr>
              <a:t>Impact Analysis</a:t>
            </a:r>
            <a:endParaRPr lang="de-DE" sz="2000" dirty="0">
              <a:solidFill>
                <a:srgbClr val="336699"/>
              </a:solidFill>
              <a:latin typeface="Arial" pitchFamily="34" charset="0"/>
              <a:cs typeface="Arial" pitchFamily="34" charset="0"/>
            </a:endParaRPr>
          </a:p>
        </p:txBody>
      </p:sp>
      <p:sp>
        <p:nvSpPr>
          <p:cNvPr id="20" name="Textfeld 19"/>
          <p:cNvSpPr txBox="1"/>
          <p:nvPr/>
        </p:nvSpPr>
        <p:spPr>
          <a:xfrm>
            <a:off x="-3060848" y="1484313"/>
            <a:ext cx="2664296" cy="1754326"/>
          </a:xfrm>
          <a:prstGeom prst="rect">
            <a:avLst/>
          </a:prstGeom>
          <a:noFill/>
          <a:ln>
            <a:solidFill>
              <a:schemeClr val="accent1"/>
            </a:solidFill>
          </a:ln>
        </p:spPr>
        <p:txBody>
          <a:bodyPr wrap="square" rtlCol="0">
            <a:spAutoFit/>
          </a:bodyPr>
          <a:lstStyle/>
          <a:p>
            <a:r>
              <a:rPr lang="de-DE" sz="1200" b="1" dirty="0" smtClean="0"/>
              <a:t>Hinweis Aktualisierung der Nummerierung:</a:t>
            </a:r>
          </a:p>
          <a:p>
            <a:r>
              <a:rPr lang="de-DE" sz="1200" dirty="0" smtClean="0"/>
              <a:t>Der aktive Agendapunkt ist blau (</a:t>
            </a:r>
            <a:r>
              <a:rPr lang="de-DE" sz="1200" dirty="0" err="1" smtClean="0"/>
              <a:t>RGB</a:t>
            </a:r>
            <a:r>
              <a:rPr lang="de-DE" sz="1200" dirty="0" smtClean="0"/>
              <a:t> 0/106/164 und der inaktive ist grün (</a:t>
            </a:r>
            <a:r>
              <a:rPr lang="de-DE" sz="1200" dirty="0" err="1" smtClean="0"/>
              <a:t>RGB</a:t>
            </a:r>
            <a:r>
              <a:rPr lang="de-DE" sz="1200" dirty="0" smtClean="0"/>
              <a:t> 151/191/13).</a:t>
            </a:r>
          </a:p>
          <a:p>
            <a:r>
              <a:rPr lang="de-DE" sz="1200" dirty="0" smtClean="0"/>
              <a:t>Bitte jeweils umfärben. Die Farben sind im Master hinterlegt oder einfach mit der Funktion „Format übertragen“ kopieren</a:t>
            </a: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6222544"/>
            <a:ext cx="535982" cy="63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0044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3"/>
          </p:nvPr>
        </p:nvSpPr>
        <p:spPr/>
        <p:txBody>
          <a:bodyPr/>
          <a:lstStyle/>
          <a:p>
            <a:r>
              <a:rPr lang="de-DE" dirty="0" err="1"/>
              <a:t>Alleviating</a:t>
            </a:r>
            <a:r>
              <a:rPr lang="de-DE" dirty="0"/>
              <a:t> </a:t>
            </a:r>
            <a:r>
              <a:rPr lang="de-DE" dirty="0" err="1"/>
              <a:t>Energy</a:t>
            </a:r>
            <a:r>
              <a:rPr lang="de-DE" dirty="0"/>
              <a:t> </a:t>
            </a:r>
            <a:r>
              <a:rPr lang="de-DE" dirty="0" err="1"/>
              <a:t>Poverty</a:t>
            </a:r>
            <a:r>
              <a:rPr lang="de-DE" dirty="0"/>
              <a:t> in </a:t>
            </a:r>
            <a:r>
              <a:rPr lang="de-DE" dirty="0" err="1"/>
              <a:t>Germany│Viktoria</a:t>
            </a:r>
            <a:r>
              <a:rPr lang="de-DE" dirty="0"/>
              <a:t> Noka│Vienna│25.06.2018</a:t>
            </a:r>
          </a:p>
        </p:txBody>
      </p:sp>
      <p:sp>
        <p:nvSpPr>
          <p:cNvPr id="4" name="Titel 3"/>
          <p:cNvSpPr>
            <a:spLocks noGrp="1"/>
          </p:cNvSpPr>
          <p:nvPr>
            <p:ph type="title"/>
          </p:nvPr>
        </p:nvSpPr>
        <p:spPr/>
        <p:txBody>
          <a:bodyPr/>
          <a:lstStyle/>
          <a:p>
            <a:r>
              <a:rPr lang="de-DE" dirty="0" smtClean="0"/>
              <a:t>Scenario 1 – </a:t>
            </a:r>
            <a:r>
              <a:rPr lang="de-DE" dirty="0" err="1" smtClean="0"/>
              <a:t>Heating</a:t>
            </a:r>
            <a:r>
              <a:rPr lang="de-DE" dirty="0" smtClean="0"/>
              <a:t> </a:t>
            </a:r>
            <a:r>
              <a:rPr lang="de-DE" dirty="0" err="1" smtClean="0"/>
              <a:t>Cost</a:t>
            </a:r>
            <a:r>
              <a:rPr lang="de-DE" dirty="0" smtClean="0"/>
              <a:t> </a:t>
            </a:r>
            <a:r>
              <a:rPr lang="de-DE" dirty="0" err="1" smtClean="0"/>
              <a:t>Reimbursments</a:t>
            </a:r>
            <a:endParaRPr lang="de-DE" dirty="0"/>
          </a:p>
        </p:txBody>
      </p:sp>
      <p:sp>
        <p:nvSpPr>
          <p:cNvPr id="7" name="Textfeld 6"/>
          <p:cNvSpPr txBox="1"/>
          <p:nvPr/>
        </p:nvSpPr>
        <p:spPr>
          <a:xfrm>
            <a:off x="515738" y="1974838"/>
            <a:ext cx="4127700" cy="892099"/>
          </a:xfrm>
          <a:prstGeom prst="rect">
            <a:avLst/>
          </a:prstGeom>
          <a:noFill/>
        </p:spPr>
        <p:txBody>
          <a:bodyPr wrap="square" rtlCol="0">
            <a:noAutofit/>
          </a:bodyPr>
          <a:lstStyle/>
          <a:p>
            <a:pPr algn="ctr">
              <a:buClr>
                <a:schemeClr val="accent1"/>
              </a:buClr>
              <a:buSzPct val="80000"/>
            </a:pPr>
            <a:r>
              <a:rPr lang="de-DE" sz="3200" dirty="0" err="1" smtClean="0">
                <a:solidFill>
                  <a:srgbClr val="336699"/>
                </a:solidFill>
              </a:rPr>
              <a:t>Danish</a:t>
            </a:r>
            <a:r>
              <a:rPr lang="de-DE" sz="3200" dirty="0" smtClean="0">
                <a:solidFill>
                  <a:srgbClr val="336699"/>
                </a:solidFill>
              </a:rPr>
              <a:t> Model</a:t>
            </a:r>
          </a:p>
        </p:txBody>
      </p:sp>
      <p:sp>
        <p:nvSpPr>
          <p:cNvPr id="14" name="Textfeld 13"/>
          <p:cNvSpPr txBox="1"/>
          <p:nvPr/>
        </p:nvSpPr>
        <p:spPr>
          <a:xfrm>
            <a:off x="630282" y="3589267"/>
            <a:ext cx="3898611" cy="432048"/>
          </a:xfrm>
          <a:prstGeom prst="rect">
            <a:avLst/>
          </a:prstGeom>
          <a:noFill/>
        </p:spPr>
        <p:txBody>
          <a:bodyPr wrap="square" rtlCol="0">
            <a:noAutofit/>
          </a:bodyPr>
          <a:lstStyle/>
          <a:p>
            <a:pPr algn="ctr">
              <a:buClr>
                <a:schemeClr val="accent1"/>
              </a:buClr>
              <a:buSzPct val="80000"/>
            </a:pPr>
            <a:r>
              <a:rPr lang="de-DE" sz="3200" dirty="0" err="1" smtClean="0">
                <a:solidFill>
                  <a:srgbClr val="336699"/>
                </a:solidFill>
              </a:rPr>
              <a:t>Irish</a:t>
            </a:r>
            <a:r>
              <a:rPr lang="de-DE" sz="3200" dirty="0" smtClean="0">
                <a:solidFill>
                  <a:srgbClr val="336699"/>
                </a:solidFill>
              </a:rPr>
              <a:t> </a:t>
            </a:r>
            <a:r>
              <a:rPr lang="de-DE" sz="3200" dirty="0" err="1" smtClean="0">
                <a:solidFill>
                  <a:srgbClr val="336699"/>
                </a:solidFill>
              </a:rPr>
              <a:t>Houshold</a:t>
            </a:r>
            <a:r>
              <a:rPr lang="de-DE" sz="3200" dirty="0" smtClean="0">
                <a:solidFill>
                  <a:srgbClr val="336699"/>
                </a:solidFill>
              </a:rPr>
              <a:t> </a:t>
            </a:r>
            <a:r>
              <a:rPr lang="de-DE" sz="3200" dirty="0" err="1" smtClean="0">
                <a:solidFill>
                  <a:srgbClr val="336699"/>
                </a:solidFill>
              </a:rPr>
              <a:t>Benefit</a:t>
            </a:r>
            <a:r>
              <a:rPr lang="de-DE" sz="3200" dirty="0" smtClean="0">
                <a:solidFill>
                  <a:srgbClr val="336699"/>
                </a:solidFill>
              </a:rPr>
              <a:t> Package</a:t>
            </a:r>
          </a:p>
        </p:txBody>
      </p:sp>
      <p:sp>
        <p:nvSpPr>
          <p:cNvPr id="8" name="Textfeld 7"/>
          <p:cNvSpPr txBox="1"/>
          <p:nvPr/>
        </p:nvSpPr>
        <p:spPr>
          <a:xfrm>
            <a:off x="5542051" y="1979812"/>
            <a:ext cx="3383806" cy="792088"/>
          </a:xfrm>
          <a:prstGeom prst="rect">
            <a:avLst/>
          </a:prstGeom>
          <a:noFill/>
        </p:spPr>
        <p:txBody>
          <a:bodyPr wrap="square" rtlCol="0">
            <a:noAutofit/>
          </a:bodyPr>
          <a:lstStyle/>
          <a:p>
            <a:pPr algn="ctr">
              <a:buClr>
                <a:schemeClr val="accent1"/>
              </a:buClr>
              <a:buSzPct val="80000"/>
            </a:pPr>
            <a:r>
              <a:rPr lang="de-DE" sz="2400" dirty="0" err="1" smtClean="0"/>
              <a:t>Households</a:t>
            </a:r>
            <a:r>
              <a:rPr lang="de-DE" sz="2400" dirty="0" smtClean="0"/>
              <a:t> on </a:t>
            </a:r>
            <a:r>
              <a:rPr lang="de-DE" sz="2400" dirty="0" err="1" smtClean="0"/>
              <a:t>small</a:t>
            </a:r>
            <a:r>
              <a:rPr lang="de-DE" sz="2400" dirty="0" smtClean="0"/>
              <a:t> </a:t>
            </a:r>
            <a:r>
              <a:rPr lang="de-DE" sz="2400" dirty="0" err="1" smtClean="0"/>
              <a:t>pensions</a:t>
            </a:r>
            <a:r>
              <a:rPr lang="de-DE" sz="2400" dirty="0" smtClean="0"/>
              <a:t> </a:t>
            </a:r>
          </a:p>
        </p:txBody>
      </p:sp>
      <p:sp>
        <p:nvSpPr>
          <p:cNvPr id="16" name="Textfeld 15"/>
          <p:cNvSpPr txBox="1"/>
          <p:nvPr/>
        </p:nvSpPr>
        <p:spPr>
          <a:xfrm>
            <a:off x="5786088" y="3580106"/>
            <a:ext cx="2895731" cy="792088"/>
          </a:xfrm>
          <a:prstGeom prst="rect">
            <a:avLst/>
          </a:prstGeom>
          <a:noFill/>
        </p:spPr>
        <p:txBody>
          <a:bodyPr wrap="square" rtlCol="0">
            <a:noAutofit/>
          </a:bodyPr>
          <a:lstStyle/>
          <a:p>
            <a:pPr algn="ctr">
              <a:buClr>
                <a:schemeClr val="accent1"/>
              </a:buClr>
              <a:buSzPct val="80000"/>
            </a:pPr>
            <a:r>
              <a:rPr lang="de-DE" sz="2400" dirty="0" err="1" smtClean="0"/>
              <a:t>Households</a:t>
            </a:r>
            <a:r>
              <a:rPr lang="de-DE" sz="2400" dirty="0" smtClean="0"/>
              <a:t> </a:t>
            </a:r>
            <a:r>
              <a:rPr lang="de-DE" sz="2400" dirty="0" err="1" smtClean="0"/>
              <a:t>where</a:t>
            </a:r>
            <a:r>
              <a:rPr lang="de-DE" sz="2400" dirty="0" smtClean="0"/>
              <a:t> </a:t>
            </a:r>
            <a:r>
              <a:rPr lang="de-DE" sz="2400" dirty="0" err="1" smtClean="0"/>
              <a:t>head</a:t>
            </a:r>
            <a:r>
              <a:rPr lang="de-DE" sz="2400" dirty="0" smtClean="0"/>
              <a:t> </a:t>
            </a:r>
            <a:r>
              <a:rPr lang="de-DE" sz="2400" dirty="0" err="1" smtClean="0"/>
              <a:t>of</a:t>
            </a:r>
            <a:r>
              <a:rPr lang="de-DE" sz="2400" dirty="0" smtClean="0"/>
              <a:t> </a:t>
            </a:r>
            <a:r>
              <a:rPr lang="de-DE" sz="2400" dirty="0" err="1" smtClean="0"/>
              <a:t>household</a:t>
            </a:r>
            <a:r>
              <a:rPr lang="de-DE" sz="2400" dirty="0" smtClean="0"/>
              <a:t> </a:t>
            </a:r>
            <a:r>
              <a:rPr lang="de-DE" sz="2400" dirty="0" err="1" smtClean="0"/>
              <a:t>is</a:t>
            </a:r>
            <a:r>
              <a:rPr lang="de-DE" sz="2400" dirty="0" smtClean="0"/>
              <a:t> 70 </a:t>
            </a:r>
            <a:r>
              <a:rPr lang="de-DE" sz="2400" dirty="0" err="1" smtClean="0"/>
              <a:t>or</a:t>
            </a:r>
            <a:r>
              <a:rPr lang="de-DE" sz="2400" dirty="0" smtClean="0"/>
              <a:t> </a:t>
            </a:r>
            <a:r>
              <a:rPr lang="de-DE" sz="2400" dirty="0" err="1" smtClean="0"/>
              <a:t>older</a:t>
            </a:r>
            <a:endParaRPr lang="de-DE" sz="2400" dirty="0" smtClean="0"/>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6222544"/>
            <a:ext cx="535982" cy="63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Pfeil nach rechts 1"/>
          <p:cNvSpPr/>
          <p:nvPr/>
        </p:nvSpPr>
        <p:spPr>
          <a:xfrm>
            <a:off x="4499992" y="2222865"/>
            <a:ext cx="792088" cy="396044"/>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latin typeface="Arial" pitchFamily="34" charset="0"/>
              <a:cs typeface="Arial" pitchFamily="34" charset="0"/>
            </a:endParaRPr>
          </a:p>
        </p:txBody>
      </p:sp>
      <p:sp>
        <p:nvSpPr>
          <p:cNvPr id="12" name="Pfeil nach rechts 11"/>
          <p:cNvSpPr/>
          <p:nvPr/>
        </p:nvSpPr>
        <p:spPr>
          <a:xfrm>
            <a:off x="4499992" y="3778222"/>
            <a:ext cx="792088" cy="396044"/>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latin typeface="Arial" pitchFamily="34" charset="0"/>
              <a:cs typeface="Arial" pitchFamily="34" charset="0"/>
            </a:endParaRPr>
          </a:p>
        </p:txBody>
      </p:sp>
    </p:spTree>
    <p:extLst>
      <p:ext uri="{BB962C8B-B14F-4D97-AF65-F5344CB8AC3E}">
        <p14:creationId xmlns:p14="http://schemas.microsoft.com/office/powerpoint/2010/main" val="3055133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Grafik 2" descr="image0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987" y="1263341"/>
            <a:ext cx="8120902"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ußzeilenplatzhalter 2"/>
          <p:cNvSpPr>
            <a:spLocks noGrp="1"/>
          </p:cNvSpPr>
          <p:nvPr>
            <p:ph type="ftr" sz="quarter" idx="3"/>
          </p:nvPr>
        </p:nvSpPr>
        <p:spPr/>
        <p:txBody>
          <a:bodyPr/>
          <a:lstStyle/>
          <a:p>
            <a:r>
              <a:rPr lang="de-DE" dirty="0" err="1"/>
              <a:t>Alleviating</a:t>
            </a:r>
            <a:r>
              <a:rPr lang="de-DE" dirty="0"/>
              <a:t> </a:t>
            </a:r>
            <a:r>
              <a:rPr lang="de-DE" dirty="0" err="1"/>
              <a:t>Energy</a:t>
            </a:r>
            <a:r>
              <a:rPr lang="de-DE" dirty="0"/>
              <a:t> </a:t>
            </a:r>
            <a:r>
              <a:rPr lang="de-DE" dirty="0" err="1"/>
              <a:t>Poverty</a:t>
            </a:r>
            <a:r>
              <a:rPr lang="de-DE" dirty="0"/>
              <a:t> in </a:t>
            </a:r>
            <a:r>
              <a:rPr lang="de-DE" dirty="0" err="1"/>
              <a:t>Germany│Viktoria</a:t>
            </a:r>
            <a:r>
              <a:rPr lang="de-DE" dirty="0"/>
              <a:t> Noka│Vienna│25.06.2018</a:t>
            </a:r>
          </a:p>
        </p:txBody>
      </p:sp>
      <p:sp>
        <p:nvSpPr>
          <p:cNvPr id="4" name="Titel 3"/>
          <p:cNvSpPr>
            <a:spLocks noGrp="1"/>
          </p:cNvSpPr>
          <p:nvPr>
            <p:ph type="title"/>
          </p:nvPr>
        </p:nvSpPr>
        <p:spPr/>
        <p:txBody>
          <a:bodyPr/>
          <a:lstStyle/>
          <a:p>
            <a:r>
              <a:rPr lang="de-DE" dirty="0" smtClean="0"/>
              <a:t>Scenario 1 – </a:t>
            </a:r>
            <a:r>
              <a:rPr lang="de-DE" dirty="0" err="1" smtClean="0"/>
              <a:t>Heating</a:t>
            </a:r>
            <a:r>
              <a:rPr lang="de-DE" dirty="0" smtClean="0"/>
              <a:t> </a:t>
            </a:r>
            <a:r>
              <a:rPr lang="de-DE" dirty="0" err="1" smtClean="0"/>
              <a:t>Cost</a:t>
            </a:r>
            <a:r>
              <a:rPr lang="de-DE" dirty="0" smtClean="0"/>
              <a:t> </a:t>
            </a:r>
            <a:r>
              <a:rPr lang="de-DE" dirty="0" err="1" smtClean="0"/>
              <a:t>Reimbursments</a:t>
            </a:r>
            <a:endParaRPr lang="de-DE" dirty="0"/>
          </a:p>
        </p:txBody>
      </p:sp>
      <p:cxnSp>
        <p:nvCxnSpPr>
          <p:cNvPr id="15" name="Gerade Verbindung mit Pfeil 14"/>
          <p:cNvCxnSpPr/>
          <p:nvPr/>
        </p:nvCxnSpPr>
        <p:spPr>
          <a:xfrm>
            <a:off x="1619672" y="1263341"/>
            <a:ext cx="0" cy="504056"/>
          </a:xfrm>
          <a:prstGeom prst="straightConnector1">
            <a:avLst/>
          </a:prstGeom>
          <a:ln w="76200">
            <a:solidFill>
              <a:srgbClr val="E3004F"/>
            </a:solidFill>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a:off x="2267744" y="2374676"/>
            <a:ext cx="0" cy="676727"/>
          </a:xfrm>
          <a:prstGeom prst="straightConnector1">
            <a:avLst/>
          </a:prstGeom>
          <a:ln w="76200">
            <a:solidFill>
              <a:srgbClr val="E3004F"/>
            </a:solidFill>
            <a:tailEnd type="arrow"/>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p:nvPr/>
        </p:nvCxnSpPr>
        <p:spPr>
          <a:xfrm>
            <a:off x="3203848" y="2572149"/>
            <a:ext cx="0" cy="1213298"/>
          </a:xfrm>
          <a:prstGeom prst="straightConnector1">
            <a:avLst/>
          </a:prstGeom>
          <a:ln w="76200">
            <a:solidFill>
              <a:srgbClr val="E3004F"/>
            </a:solidFill>
            <a:tailEnd type="arrow"/>
          </a:ln>
        </p:spPr>
        <p:style>
          <a:lnRef idx="1">
            <a:schemeClr val="accent1"/>
          </a:lnRef>
          <a:fillRef idx="0">
            <a:schemeClr val="accent1"/>
          </a:fillRef>
          <a:effectRef idx="0">
            <a:schemeClr val="accent1"/>
          </a:effectRef>
          <a:fontRef idx="minor">
            <a:schemeClr val="tx1"/>
          </a:fontRef>
        </p:style>
      </p:cxnSp>
      <p:cxnSp>
        <p:nvCxnSpPr>
          <p:cNvPr id="23" name="Gerade Verbindung mit Pfeil 22"/>
          <p:cNvCxnSpPr/>
          <p:nvPr/>
        </p:nvCxnSpPr>
        <p:spPr>
          <a:xfrm>
            <a:off x="3203848" y="2577568"/>
            <a:ext cx="1549272" cy="1434741"/>
          </a:xfrm>
          <a:prstGeom prst="straightConnector1">
            <a:avLst/>
          </a:prstGeom>
          <a:ln w="76200">
            <a:solidFill>
              <a:srgbClr val="E3004F"/>
            </a:solidFill>
            <a:tailEnd type="arrow"/>
          </a:ln>
        </p:spPr>
        <p:style>
          <a:lnRef idx="1">
            <a:schemeClr val="accent1"/>
          </a:lnRef>
          <a:fillRef idx="0">
            <a:schemeClr val="accent1"/>
          </a:fillRef>
          <a:effectRef idx="0">
            <a:schemeClr val="accent1"/>
          </a:effectRef>
          <a:fontRef idx="minor">
            <a:schemeClr val="tx1"/>
          </a:fontRef>
        </p:style>
      </p:cxnSp>
      <p:cxnSp>
        <p:nvCxnSpPr>
          <p:cNvPr id="25" name="Gerade Verbindung mit Pfeil 24"/>
          <p:cNvCxnSpPr/>
          <p:nvPr/>
        </p:nvCxnSpPr>
        <p:spPr>
          <a:xfrm>
            <a:off x="3203848" y="2577568"/>
            <a:ext cx="2952328" cy="1434741"/>
          </a:xfrm>
          <a:prstGeom prst="straightConnector1">
            <a:avLst/>
          </a:prstGeom>
          <a:ln w="76200">
            <a:solidFill>
              <a:srgbClr val="E3004F"/>
            </a:solidFill>
            <a:tailEnd type="arrow"/>
          </a:ln>
        </p:spPr>
        <p:style>
          <a:lnRef idx="1">
            <a:schemeClr val="accent1"/>
          </a:lnRef>
          <a:fillRef idx="0">
            <a:schemeClr val="accent1"/>
          </a:fillRef>
          <a:effectRef idx="0">
            <a:schemeClr val="accent1"/>
          </a:effectRef>
          <a:fontRef idx="minor">
            <a:schemeClr val="tx1"/>
          </a:fontRef>
        </p:style>
      </p:cxnSp>
      <p:sp>
        <p:nvSpPr>
          <p:cNvPr id="2" name="Textfeld 1"/>
          <p:cNvSpPr txBox="1"/>
          <p:nvPr/>
        </p:nvSpPr>
        <p:spPr>
          <a:xfrm>
            <a:off x="4643438" y="5943861"/>
            <a:ext cx="4491929" cy="365459"/>
          </a:xfrm>
          <a:prstGeom prst="rect">
            <a:avLst/>
          </a:prstGeom>
          <a:noFill/>
        </p:spPr>
        <p:txBody>
          <a:bodyPr wrap="square" rtlCol="0">
            <a:noAutofit/>
          </a:bodyPr>
          <a:lstStyle/>
          <a:p>
            <a:pPr>
              <a:buClr>
                <a:schemeClr val="accent1"/>
              </a:buClr>
              <a:buSzPct val="80000"/>
            </a:pPr>
            <a:r>
              <a:rPr lang="en-US" sz="800" dirty="0"/>
              <a:t>Source: Research Data Centre (FDZ) of the federal statistical office and statistical offices of the Laender: Income and Expenditure Survey 2013 (EVS 2013); own estimation and illustration</a:t>
            </a:r>
            <a:endParaRPr lang="de-DE" sz="800" dirty="0" err="1" smtClean="0"/>
          </a:p>
        </p:txBody>
      </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6222544"/>
            <a:ext cx="535982" cy="63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3764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PT-Vorlage_Oeko">
  <a:themeElements>
    <a:clrScheme name="Oeko-Institut">
      <a:dk1>
        <a:sysClr val="windowText" lastClr="000000"/>
      </a:dk1>
      <a:lt1>
        <a:sysClr val="window" lastClr="FFFFFF"/>
      </a:lt1>
      <a:dk2>
        <a:srgbClr val="000099"/>
      </a:dk2>
      <a:lt2>
        <a:srgbClr val="B8D4FF"/>
      </a:lt2>
      <a:accent1>
        <a:srgbClr val="006AA4"/>
      </a:accent1>
      <a:accent2>
        <a:srgbClr val="00BEE1"/>
      </a:accent2>
      <a:accent3>
        <a:srgbClr val="97BF0D"/>
      </a:accent3>
      <a:accent4>
        <a:srgbClr val="DCDB1F"/>
      </a:accent4>
      <a:accent5>
        <a:srgbClr val="6586C3"/>
      </a:accent5>
      <a:accent6>
        <a:srgbClr val="009791"/>
      </a:accent6>
      <a:hlink>
        <a:srgbClr val="006AA4"/>
      </a:hlink>
      <a:folHlink>
        <a:srgbClr val="E3004F"/>
      </a:folHlink>
    </a:clrScheme>
    <a:fontScheme name="Oeko Institut">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b="1" dirty="0" smtClean="0">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noAutofit/>
      </a:bodyPr>
      <a:lstStyle>
        <a:defPPr marL="252000" indent="-252000">
          <a:buClr>
            <a:schemeClr val="accent1"/>
          </a:buClr>
          <a:buSzPct val="80000"/>
          <a:buFont typeface="Arial" pitchFamily="34" charset="0"/>
          <a:buChar char="●"/>
          <a:defRPr sz="2000" dirty="0" err="1" smtClean="0"/>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PPT-Vorlage_Oeko</Template>
  <TotalTime>0</TotalTime>
  <Words>1060</Words>
  <Application>Microsoft Office PowerPoint</Application>
  <PresentationFormat>Bildschirmpräsentation (4:3)</PresentationFormat>
  <Paragraphs>160</Paragraphs>
  <Slides>14</Slides>
  <Notes>5</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PPT-Vorlage_Oeko</vt:lpstr>
      <vt:lpstr>Alleviating Energy Poverty in Germany</vt:lpstr>
      <vt:lpstr>Agenda</vt:lpstr>
      <vt:lpstr>Policy Instruments and Measures</vt:lpstr>
      <vt:lpstr>Agenda</vt:lpstr>
      <vt:lpstr>Best-Practice Examples</vt:lpstr>
      <vt:lpstr>Best-Practice Examples</vt:lpstr>
      <vt:lpstr>Agenda</vt:lpstr>
      <vt:lpstr>Scenario 1 – Heating Cost Reimbursments</vt:lpstr>
      <vt:lpstr>Scenario 1 – Heating Cost Reimbursments</vt:lpstr>
      <vt:lpstr>Scenario 2 – Electricity Saving Check</vt:lpstr>
      <vt:lpstr>Conclusions</vt:lpstr>
      <vt:lpstr>PowerPoint-Präsentation</vt:lpstr>
      <vt:lpstr>Thank you for your attention! Vielen Dank für Ihre Aufmerksamkeit!</vt:lpstr>
      <vt:lpstr>Ihre Ansprechpartner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2018-05-23T09:01:15Z</dcterms:created>
  <dcterms:modified xsi:type="dcterms:W3CDTF">2018-06-25T07:05:47Z</dcterms:modified>
</cp:coreProperties>
</file>